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333" r:id="rId2"/>
    <p:sldId id="332" r:id="rId3"/>
    <p:sldId id="281" r:id="rId4"/>
    <p:sldId id="283" r:id="rId5"/>
    <p:sldId id="284" r:id="rId6"/>
    <p:sldId id="285" r:id="rId7"/>
    <p:sldId id="286" r:id="rId8"/>
    <p:sldId id="287" r:id="rId9"/>
    <p:sldId id="288" r:id="rId10"/>
    <p:sldId id="289" r:id="rId11"/>
    <p:sldId id="290" r:id="rId12"/>
    <p:sldId id="291" r:id="rId13"/>
    <p:sldId id="292" r:id="rId14"/>
    <p:sldId id="293" r:id="rId15"/>
    <p:sldId id="294" r:id="rId16"/>
    <p:sldId id="335"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81E4C7-B7D1-4D11-9731-11858F5816A5}" type="datetimeFigureOut">
              <a:rPr lang="en-US" smtClean="0"/>
              <a:pPr/>
              <a:t>4/4/2020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73D4E9-8F18-4208-8974-E8E19989359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41C2EAE-3F18-4105-9DA9-EC82E73E7B58}" type="slidenum">
              <a:rPr lang="en-US"/>
              <a:pPr>
                <a:defRPr/>
              </a:pPr>
              <a:t>2</a:t>
            </a:fld>
            <a:endParaRPr lang="en-US"/>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pPr eaLnBrk="1" hangingPunct="1"/>
            <a:r>
              <a:rPr lang="en-GB" sz="900" smtClean="0">
                <a:latin typeface="Arial" pitchFamily="34" charset="0"/>
              </a:rPr>
              <a:t>There are NINE IUCN Red List categories.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EEA21B1-F259-405C-8D2F-CF8F36608772}" type="slidenum">
              <a:rPr lang="en-US"/>
              <a:pPr>
                <a:defRPr/>
              </a:pPr>
              <a:t>11</a:t>
            </a:fld>
            <a:endParaRPr lang="en-US"/>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p:spPr>
        <p:txBody>
          <a:bodyPr/>
          <a:lstStyle/>
          <a:p>
            <a:pPr eaLnBrk="1" hangingPunct="1"/>
            <a:r>
              <a:rPr lang="en-GB" sz="900" b="1" smtClean="0">
                <a:latin typeface="Arial" pitchFamily="34" charset="0"/>
              </a:rPr>
              <a:t>Generation length - </a:t>
            </a:r>
            <a:r>
              <a:rPr lang="en-GB" sz="900" smtClean="0">
                <a:latin typeface="Arial" pitchFamily="34" charset="0"/>
              </a:rPr>
              <a:t>Generation length is the average age of parents of the current cohort (i.e., newborn individuals in the population). Generation length therefore reflects the turnover rate of breeding individuals in a population. Generation length is greater than the age at first breeding and less than the age of the oldest breeding individual, except in taxa that breed only once. Where generation length varies under threat, such as the exploitation of fishes, the more natural, i.e. pre-disturbance, generation length should be used</a:t>
            </a:r>
          </a:p>
          <a:p>
            <a:pPr eaLnBrk="1" hangingPunct="1"/>
            <a:endParaRPr lang="en-GB" sz="900" smtClean="0">
              <a:latin typeface="Arial" pitchFamily="34" charset="0"/>
            </a:endParaRPr>
          </a:p>
          <a:p>
            <a:pPr eaLnBrk="1" hangingPunct="1"/>
            <a:r>
              <a:rPr lang="en-GB" sz="900" smtClean="0">
                <a:latin typeface="Arial" pitchFamily="34" charset="0"/>
              </a:rPr>
              <a:t>In general, time-based measures in the criteria are scaled for the different rates at which taxa survive and reproduce, and generation length is used to provide this scaling. The current definition of generation length has been widely misunderstood, and there are difficulties when dealing with very long-lived taxa, with taxa having age-related variation in fecundity and mortality, with variation in generation length under harvesting, with environmental changes and variation between the sexes. Some of the different acceptable methods for estimating generation length are included in the User Guidelines.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A1EED88-F79D-4B1B-93FB-A3613FE7CAEE}" type="slidenum">
              <a:rPr lang="en-US"/>
              <a:pPr>
                <a:defRPr/>
              </a:pPr>
              <a:t>12</a:t>
            </a:fld>
            <a:endParaRPr lang="en-US"/>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a:ln/>
        </p:spPr>
        <p:txBody>
          <a:bodyPr/>
          <a:lstStyle/>
          <a:p>
            <a:pPr eaLnBrk="1" hangingPunct="1"/>
            <a:r>
              <a:rPr lang="en-GB" sz="900" b="1" smtClean="0">
                <a:latin typeface="Arial" pitchFamily="34" charset="0"/>
              </a:rPr>
              <a:t>Reduction</a:t>
            </a:r>
            <a:r>
              <a:rPr lang="en-GB" sz="900" smtClean="0">
                <a:latin typeface="Arial" pitchFamily="34" charset="0"/>
              </a:rPr>
              <a:t> - A reduction is a decline in the number of mature individuals of at least the amount (%) stated under the criterion over the time period (years) specified, although the decline need not be continuing. A reduction should not be interpreted as part of a fluctuation unless there is good evidence for this. The downward phase of a fluctuation will not normally count as a reduction.</a:t>
            </a:r>
          </a:p>
          <a:p>
            <a:pPr eaLnBrk="1" hangingPunct="1"/>
            <a:endParaRPr lang="en-GB" sz="900" b="1" smtClean="0">
              <a:latin typeface="Arial" pitchFamily="34" charset="0"/>
            </a:endParaRPr>
          </a:p>
          <a:p>
            <a:pPr eaLnBrk="1" hangingPunct="1"/>
            <a:r>
              <a:rPr lang="en-GB" sz="900" smtClean="0">
                <a:latin typeface="Arial" pitchFamily="34" charset="0"/>
              </a:rPr>
              <a:t>The User Guidelines give more details about estimating reduction.</a:t>
            </a:r>
            <a:endParaRPr lang="en-GB" sz="900" b="1"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A3D6FC8-60E0-460C-BB43-19EC3FA9652C}" type="slidenum">
              <a:rPr lang="en-US"/>
              <a:pPr>
                <a:defRPr/>
              </a:pPr>
              <a:t>13</a:t>
            </a:fld>
            <a:endParaRPr lang="en-US"/>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pPr eaLnBrk="1" hangingPunct="1"/>
            <a:r>
              <a:rPr lang="en-GB" sz="900" b="1" smtClean="0">
                <a:latin typeface="Arial" pitchFamily="34" charset="0"/>
              </a:rPr>
              <a:t>Extreme fluctuation</a:t>
            </a:r>
            <a:r>
              <a:rPr lang="en-GB" sz="900" smtClean="0">
                <a:latin typeface="Arial" pitchFamily="34" charset="0"/>
              </a:rPr>
              <a:t> - Extreme fluctuations can be said to occur in a number of taxa where population size or distribution area varies widely, rapidly and frequently, typically with a variation greater than one order of magnitude (i.e., a tenfold increase or decrease).</a:t>
            </a:r>
          </a:p>
          <a:p>
            <a:pPr eaLnBrk="1" hangingPunct="1"/>
            <a:endParaRPr lang="en-GB" sz="900" b="1" smtClean="0">
              <a:latin typeface="Arial" pitchFamily="34" charset="0"/>
            </a:endParaRPr>
          </a:p>
          <a:p>
            <a:pPr algn="just" eaLnBrk="1" hangingPunct="1">
              <a:spcBef>
                <a:spcPct val="0"/>
              </a:spcBef>
            </a:pPr>
            <a:r>
              <a:rPr lang="en-GB" sz="900" smtClean="0">
                <a:solidFill>
                  <a:srgbClr val="000000"/>
                </a:solidFill>
                <a:latin typeface="Arial" pitchFamily="34" charset="0"/>
              </a:rPr>
              <a:t>Populations that undergo extreme fluctuations are likely to have highly variable growth rates, and are therefore likely to be exposed to higher extinction risks than populations with lower levels of variability. </a:t>
            </a:r>
          </a:p>
          <a:p>
            <a:pPr eaLnBrk="1" hangingPunct="1"/>
            <a:endParaRPr lang="en-GB" sz="900" smtClean="0">
              <a:latin typeface="Arial" pitchFamily="34" charset="0"/>
            </a:endParaRPr>
          </a:p>
          <a:p>
            <a:pPr algn="just" eaLnBrk="1" hangingPunct="1">
              <a:spcBef>
                <a:spcPct val="0"/>
              </a:spcBef>
            </a:pPr>
            <a:r>
              <a:rPr lang="en-GB" sz="900" smtClean="0">
                <a:solidFill>
                  <a:srgbClr val="000000"/>
                </a:solidFill>
                <a:latin typeface="Arial" pitchFamily="34" charset="0"/>
              </a:rPr>
              <a:t>In all cases, assessors must be reasonably certain that fluctuations in the number of mature individuals represent changes in the total population, rather than simply a flux of individuals between different life stages. For example, in some freshwater invertebrates of intermittent water bodies, the number of mature individuals increases after inundation which stimulates emergence from larval stages. Mature individuals reproduce while conditions remain suitable, but die out as the water body dries, leaving behind immature life stages (e.g. eggs) until the next inundation occurs. Similarly, fires may stimulate mass recruitment from large persistent seed banks when there were few mature individuals before the event. As in the previous example, mature plants may die out during the interval between fires, leaving a store of immature individuals (seeds) until they are stimulated to germinate by the next fire. Such cases do not fall within the definition of extreme fluctuations unless the dormant life stages are exhaustible by a single event or cannot persist without mature individuals. Plant taxa that were killed by fire and had an exhaustible canopy-stored seed bank (serotinous obligate seeders), for example, would therefore be prone to extreme fluctuations because the decline in the number of mature individuals represents a decline in the total number.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9279731-53F8-42B4-BA67-3E8EEAB45739}" type="slidenum">
              <a:rPr lang="en-US"/>
              <a:pPr>
                <a:defRPr/>
              </a:pPr>
              <a:t>14</a:t>
            </a:fld>
            <a:endParaRPr lang="en-US"/>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pPr algn="just" eaLnBrk="1" hangingPunct="1">
              <a:spcBef>
                <a:spcPct val="0"/>
              </a:spcBef>
            </a:pPr>
            <a:r>
              <a:rPr lang="en-GB" sz="900" b="1" smtClean="0">
                <a:solidFill>
                  <a:srgbClr val="000000"/>
                </a:solidFill>
                <a:latin typeface="Arial" pitchFamily="34" charset="0"/>
              </a:rPr>
              <a:t>Severely fragmented</a:t>
            </a:r>
            <a:r>
              <a:rPr lang="en-GB" sz="900" smtClean="0">
                <a:solidFill>
                  <a:srgbClr val="000000"/>
                </a:solidFill>
                <a:latin typeface="Arial" pitchFamily="34" charset="0"/>
              </a:rPr>
              <a:t> - The phrase ‘severely fragmented’ refers to the situation in which increased extinction risks to the taxon results from the fact that most of its individuals are found in small and relatively isolated subpopulations (in certain circumstances this may be inferred from habitat information). These small subpopulations may go extinct, with a reduced probability of recolonization.” </a:t>
            </a:r>
          </a:p>
          <a:p>
            <a:pPr algn="just" eaLnBrk="1" hangingPunct="1">
              <a:spcBef>
                <a:spcPct val="0"/>
              </a:spcBef>
            </a:pPr>
            <a:endParaRPr lang="en-GB" sz="900" smtClean="0">
              <a:solidFill>
                <a:srgbClr val="000000"/>
              </a:solidFill>
              <a:latin typeface="Arial" pitchFamily="34" charset="0"/>
            </a:endParaRPr>
          </a:p>
          <a:p>
            <a:pPr algn="just" eaLnBrk="1" hangingPunct="1">
              <a:spcBef>
                <a:spcPct val="0"/>
              </a:spcBef>
            </a:pPr>
            <a:r>
              <a:rPr lang="en-GB" sz="900" smtClean="0">
                <a:solidFill>
                  <a:srgbClr val="000000"/>
                </a:solidFill>
                <a:latin typeface="Arial" pitchFamily="34" charset="0"/>
              </a:rPr>
              <a:t>In general, taxa with highly mobile adult life stages or with a large production of small mobile diaspores are considered more widely dispersed, and hence not so vulnerable to isolation through fragmentation of their habitats. Taxa that produce only small numbers of diaspores (or none at all), or only large ones, are less efficient at long distance dispersal and therefore more easily isolated. If natural habitats have been fragmented (e.g., old growth forests and rich fens), this can be used as direct evidence for fragmentation for taxa with poor dispersal ability.</a:t>
            </a:r>
          </a:p>
          <a:p>
            <a:pPr algn="just" eaLnBrk="1" hangingPunct="1">
              <a:spcBef>
                <a:spcPct val="0"/>
              </a:spcBef>
            </a:pPr>
            <a:endParaRPr lang="en-GB" sz="900" smtClean="0">
              <a:solidFill>
                <a:srgbClr val="000000"/>
              </a:solidFill>
              <a:latin typeface="Arial" pitchFamily="34" charset="0"/>
            </a:endParaRPr>
          </a:p>
          <a:p>
            <a:pPr algn="just" eaLnBrk="1" hangingPunct="1">
              <a:spcBef>
                <a:spcPct val="0"/>
              </a:spcBef>
            </a:pPr>
            <a:r>
              <a:rPr lang="en-GB" sz="900" smtClean="0">
                <a:solidFill>
                  <a:srgbClr val="000000"/>
                </a:solidFill>
                <a:latin typeface="Arial" pitchFamily="34" charset="0"/>
              </a:rPr>
              <a:t>In cases where data are available on (i) the distribution of area of occupancy (i.e., detailed maps of occupied habitat), (ii) some aspect of the dispersal ability of the taxon, (e.g., average dispersal distance), and (iii) average population density in occupied habitat (e.g., information on territory size, home range size, etc.), then the following criterion can be used to decide whether there is severe fragmentation: A taxon can be considered to be severely fragmented if most (&gt;50%) of its total area of occupancy is in habitat patches that are (1) smaller than would be required to support a viable population, and (2) separated from other habitat patches by a large distance.</a:t>
            </a:r>
          </a:p>
          <a:p>
            <a:pPr algn="just" eaLnBrk="1" hangingPunct="1">
              <a:spcBef>
                <a:spcPct val="0"/>
              </a:spcBef>
            </a:pPr>
            <a:endParaRPr lang="en-GB" sz="900" smtClean="0">
              <a:solidFill>
                <a:srgbClr val="000000"/>
              </a:solidFill>
              <a:latin typeface="Arial" pitchFamily="34" charset="0"/>
            </a:endParaRPr>
          </a:p>
          <a:p>
            <a:pPr eaLnBrk="1" hangingPunct="1">
              <a:spcBef>
                <a:spcPct val="0"/>
              </a:spcBef>
            </a:pPr>
            <a:r>
              <a:rPr lang="en-GB" sz="900" smtClean="0">
                <a:solidFill>
                  <a:srgbClr val="000000"/>
                </a:solidFill>
                <a:latin typeface="Arial" pitchFamily="34" charset="0"/>
              </a:rPr>
              <a:t>Note that the existence (or even a large number) of small and isolated patches is not sufficient to consider the taxon severely fragmented. For meeting this criterion, more than half of the individuals (or, more than half of the occupied habitat area) must be in small and isolated patches.</a:t>
            </a:r>
            <a:endParaRPr lang="en-GB" sz="900" b="1" smtClean="0">
              <a:solidFill>
                <a:srgbClr val="000000"/>
              </a:solidFill>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B5BE7B2-47DA-4693-AC78-FA5DBD799B26}" type="slidenum">
              <a:rPr lang="en-US"/>
              <a:pPr>
                <a:defRPr/>
              </a:pPr>
              <a:t>15</a:t>
            </a:fld>
            <a:endParaRPr lang="en-US"/>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eaLnBrk="1" hangingPunct="1"/>
            <a:r>
              <a:rPr lang="en-GB" sz="900" b="1" smtClean="0">
                <a:latin typeface="Arial" pitchFamily="34" charset="0"/>
              </a:rPr>
              <a:t>Extent of occurrence</a:t>
            </a:r>
            <a:r>
              <a:rPr lang="en-GB" sz="900" smtClean="0">
                <a:latin typeface="Arial" pitchFamily="34" charset="0"/>
              </a:rPr>
              <a:t> - </a:t>
            </a:r>
            <a:r>
              <a:rPr lang="en-GB" sz="900" smtClean="0">
                <a:solidFill>
                  <a:srgbClr val="000000"/>
                </a:solidFill>
                <a:latin typeface="Arial" pitchFamily="34" charset="0"/>
              </a:rPr>
              <a:t>Extent of occurrence is defined as the area contained within the shortest continuous imaginary boundary which can be drawn to encompass all the known, inferred or projected sites of present occurrence of a taxon, excluding cases of vagrancy. This measure may exclude discontinuities or disjunctions within the overall distributions of taxa (e.g., large areas of obviously unsuitable habitat) [but see 'area of occupancy' below] – the User Guidelines discuss this in more detail. Extent of occurrence can often be measured by a minimum convex polygon (the smallest </a:t>
            </a:r>
            <a:r>
              <a:rPr lang="en-GB" sz="900" smtClean="0">
                <a:latin typeface="Arial" pitchFamily="34" charset="0"/>
              </a:rPr>
              <a:t>polygon in which no internal angle exceeds 180 degrees and which contains all the sites of occurrence).</a:t>
            </a:r>
          </a:p>
          <a:p>
            <a:pPr eaLnBrk="1" hangingPunct="1"/>
            <a:endParaRPr lang="en-GB" sz="900" smtClean="0">
              <a:latin typeface="Arial" pitchFamily="34" charset="0"/>
            </a:endParaRPr>
          </a:p>
          <a:p>
            <a:pPr eaLnBrk="1" hangingPunct="1"/>
            <a:r>
              <a:rPr lang="en-GB" sz="900" smtClean="0">
                <a:latin typeface="Arial" pitchFamily="34" charset="0"/>
              </a:rPr>
              <a:t>EOO </a:t>
            </a:r>
            <a:r>
              <a:rPr lang="en-GB" sz="900" smtClean="0">
                <a:solidFill>
                  <a:srgbClr val="000000"/>
                </a:solidFill>
                <a:latin typeface="Arial" pitchFamily="34" charset="0"/>
              </a:rPr>
              <a:t>measures the spatial spread of the areas currently occupied by the taxon, and hence the spatial spread of extinction risk. The intent behind this parameter is to measure the degree to which risks from threatening factors are spread spatially across the taxon’s geographical distribution. It is </a:t>
            </a:r>
            <a:r>
              <a:rPr lang="en-GB" sz="900" b="1" smtClean="0">
                <a:solidFill>
                  <a:srgbClr val="000000"/>
                </a:solidFill>
                <a:latin typeface="Arial" pitchFamily="34" charset="0"/>
              </a:rPr>
              <a:t>not intended </a:t>
            </a:r>
            <a:r>
              <a:rPr lang="en-GB" sz="900" smtClean="0">
                <a:solidFill>
                  <a:srgbClr val="000000"/>
                </a:solidFill>
                <a:latin typeface="Arial" pitchFamily="34" charset="0"/>
              </a:rPr>
              <a:t>to be an estimate of the amount of occupied or potential habitat, or a general measure of the taxon’s range. Other, more restrictive definitions of “range” may be more appropriate for other purposes, such as for planning conservation actions. Valid use of the criteria requires that EOO is estimated in a way that is consistent with the thresholds set therein. </a:t>
            </a:r>
          </a:p>
          <a:p>
            <a:pPr eaLnBrk="1" hangingPunct="1"/>
            <a:endParaRPr lang="en-GB" sz="900" smtClean="0">
              <a:solidFill>
                <a:srgbClr val="000000"/>
              </a:solidFill>
              <a:latin typeface="Arial" pitchFamily="34" charset="0"/>
            </a:endParaRPr>
          </a:p>
          <a:p>
            <a:pPr eaLnBrk="1" hangingPunct="1"/>
            <a:r>
              <a:rPr lang="en-GB" sz="900" smtClean="0">
                <a:solidFill>
                  <a:srgbClr val="000000"/>
                </a:solidFill>
                <a:latin typeface="Arial" pitchFamily="34" charset="0"/>
              </a:rPr>
              <a:t>In the case of migratory species, EOO should be based on the minimum of the breeding or non-breeding (wintering) areas, but not both, because such species are dependent on both areas, and the bulk of the population is found in only one of these areas at any time.</a:t>
            </a:r>
          </a:p>
          <a:p>
            <a:pPr>
              <a:lnSpc>
                <a:spcPct val="90000"/>
              </a:lnSpc>
            </a:pPr>
            <a:endParaRPr lang="en-GB" sz="900" smtClean="0">
              <a:latin typeface="Arial" pitchFamily="34" charset="0"/>
            </a:endParaRPr>
          </a:p>
          <a:p>
            <a:pPr eaLnBrk="1" hangingPunct="1"/>
            <a:r>
              <a:rPr lang="en-GB" sz="900" b="1" smtClean="0">
                <a:latin typeface="Arial" pitchFamily="34" charset="0"/>
              </a:rPr>
              <a:t>Area of occupancy</a:t>
            </a:r>
            <a:r>
              <a:rPr lang="en-GB" sz="900" smtClean="0">
                <a:latin typeface="Arial" pitchFamily="34" charset="0"/>
              </a:rPr>
              <a:t> - Area of occupancy is defined as the area within its 'extent of occurrence’ (EOO) which is occupied by a taxon, excluding cases of vagrancy. The measure reflects the fact that a taxon will not usually occur throughout the area of its extent of occurrence, which may contain unsuitable or unoccupied habitats. In some cases, (e.g., irreplaceable colonial nesting sites, crucial feeding sites for migratory taxa) the area of occupancy is the smallest area essential at any stage to the survival of existing populations of a taxon. The size of the area of occupancy will be a function of the scale at which it is measured, and should be at a scale appropriate to relevant biological aspects of the taxon, the nature of threats and the available data (see below). To avoid inconsistencies and bias in assessments caused by estimating area of occupancy at different scales, it may be necessary to standardise estimates by applying a scale-correction factor. It is difficult to give strict guidance on how standardization should be done because different types of taxa have different scale-area relationships.</a:t>
            </a:r>
          </a:p>
          <a:p>
            <a:pPr eaLnBrk="1" hangingPunct="1"/>
            <a:endParaRPr lang="en-GB" sz="900" b="1" smtClean="0">
              <a:latin typeface="Arial" pitchFamily="34" charset="0"/>
            </a:endParaRPr>
          </a:p>
          <a:p>
            <a:pPr>
              <a:lnSpc>
                <a:spcPct val="90000"/>
              </a:lnSpc>
              <a:buFontTx/>
              <a:buChar char="•"/>
            </a:pPr>
            <a:r>
              <a:rPr lang="en-GB" sz="900" smtClean="0">
                <a:latin typeface="Arial" pitchFamily="34" charset="0"/>
              </a:rPr>
              <a:t> Usually estimated using a grid overlay - IUCN recommends grid cell area of 4 km² (even for linear habitats)</a:t>
            </a:r>
          </a:p>
          <a:p>
            <a:pPr>
              <a:lnSpc>
                <a:spcPct val="90000"/>
              </a:lnSpc>
              <a:buFontTx/>
              <a:buChar char="•"/>
            </a:pPr>
            <a:r>
              <a:rPr lang="en-GB" sz="900" smtClean="0">
                <a:latin typeface="Arial" pitchFamily="34" charset="0"/>
              </a:rPr>
              <a:t> User Guidelines give examples of how to scale up or scale down AOO estimates if other grid cell areas have been used.</a:t>
            </a:r>
          </a:p>
          <a:p>
            <a:pPr eaLnBrk="1" hangingPunct="1"/>
            <a:endParaRPr lang="en-GB" sz="900" b="1" smtClean="0">
              <a:latin typeface="Arial" pitchFamily="34" charset="0"/>
            </a:endParaRPr>
          </a:p>
          <a:p>
            <a:pPr eaLnBrk="1" hangingPunct="1"/>
            <a:r>
              <a:rPr lang="en-GB" sz="900" smtClean="0">
                <a:solidFill>
                  <a:srgbClr val="000000"/>
                </a:solidFill>
                <a:latin typeface="Arial" pitchFamily="34" charset="0"/>
              </a:rPr>
              <a:t>AOO is included in the criteria for two main reasons. The first is to identify species with restricted spatial distribution and, thus usually with restricted habitat. These </a:t>
            </a:r>
            <a:r>
              <a:rPr lang="en-GB" sz="900" smtClean="0">
                <a:latin typeface="Arial" pitchFamily="34" charset="0"/>
              </a:rPr>
              <a:t>species are often habitat specialists. Species with a restricted habitat are considered to have an increased risk of extinction. Secondly, in many cases, AOO can be a useful proxy for population size, because there is generally a positive correlation between AOO and population size (depending on variation in population density across its range).</a:t>
            </a:r>
          </a:p>
          <a:p>
            <a:pPr eaLnBrk="1" hangingPunct="1"/>
            <a:endParaRPr lang="en-GB" sz="900" b="1"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A8F6DF3-FF8B-4F44-B140-3C694A613286}" type="slidenum">
              <a:rPr lang="en-US"/>
              <a:pPr>
                <a:defRPr/>
              </a:pPr>
              <a:t>3</a:t>
            </a:fld>
            <a:endParaRPr lang="en-US"/>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marL="228600" indent="-228600" algn="just" eaLnBrk="1" hangingPunct="1"/>
            <a:r>
              <a:rPr lang="en-GB" sz="900" b="1" smtClean="0">
                <a:latin typeface="Arial" pitchFamily="34" charset="0"/>
                <a:cs typeface="Times New Roman" pitchFamily="18" charset="0"/>
              </a:rPr>
              <a:t>Definitions in the User Guidelines</a:t>
            </a:r>
            <a:r>
              <a:rPr lang="en-GB" sz="900" smtClean="0">
                <a:latin typeface="Arial" pitchFamily="34" charset="0"/>
                <a:cs typeface="Times New Roman" pitchFamily="18" charset="0"/>
              </a:rPr>
              <a:t>: </a:t>
            </a:r>
          </a:p>
          <a:p>
            <a:pPr marL="228600" indent="-228600" algn="just" eaLnBrk="1" hangingPunct="1"/>
            <a:endParaRPr lang="en-GB" sz="900" smtClean="0">
              <a:latin typeface="Arial" pitchFamily="34" charset="0"/>
              <a:cs typeface="Times New Roman" pitchFamily="18" charset="0"/>
            </a:endParaRPr>
          </a:p>
          <a:p>
            <a:pPr marL="228600" indent="-228600" algn="just" eaLnBrk="1" hangingPunct="1"/>
            <a:r>
              <a:rPr lang="en-GB" sz="900" b="1" smtClean="0">
                <a:latin typeface="Arial" pitchFamily="34" charset="0"/>
                <a:cs typeface="Times New Roman" pitchFamily="18" charset="0"/>
              </a:rPr>
              <a:t>Extinct </a:t>
            </a:r>
            <a:r>
              <a:rPr lang="en-GB" sz="900" smtClean="0">
                <a:latin typeface="Arial" pitchFamily="34" charset="0"/>
                <a:cs typeface="Times New Roman" pitchFamily="18" charset="0"/>
              </a:rPr>
              <a:t>- A taxon is Extinct when there is no reasonable doubt that the last individual has died. A taxon is presumed Extinct when exhaustive surveys in known and/or expected habitat, at appropriate times (diurnal, seasonal, annual), throughout its historic range have failed to record an individual. Surveys should be over a time frame appropriate to the taxon’s life cycles and life form.</a:t>
            </a:r>
          </a:p>
          <a:p>
            <a:pPr marL="228600" indent="-228600" algn="just" eaLnBrk="1" hangingPunct="1"/>
            <a:endParaRPr lang="en-GB" sz="900" smtClean="0">
              <a:latin typeface="Arial" pitchFamily="34" charset="0"/>
              <a:cs typeface="Times New Roman" pitchFamily="18" charset="0"/>
            </a:endParaRPr>
          </a:p>
          <a:p>
            <a:pPr marL="228600" indent="-228600" algn="just" eaLnBrk="1" hangingPunct="1"/>
            <a:r>
              <a:rPr lang="en-US" sz="900" b="1" smtClean="0">
                <a:latin typeface="Arial" pitchFamily="34" charset="0"/>
              </a:rPr>
              <a:t>Extinct in the Wild</a:t>
            </a:r>
            <a:r>
              <a:rPr lang="en-US" sz="900" smtClean="0">
                <a:latin typeface="Arial" pitchFamily="34" charset="0"/>
              </a:rPr>
              <a:t> – </a:t>
            </a:r>
            <a:r>
              <a:rPr lang="en-US" sz="900" smtClean="0">
                <a:solidFill>
                  <a:srgbClr val="000000"/>
                </a:solidFill>
                <a:latin typeface="Arial" pitchFamily="34" charset="0"/>
              </a:rPr>
              <a:t>A taxon is Extinct in the Wild when it is known only to survive in cultivation, in captivity or as a naturalised population (or populations) well outside the past range. A taxon is presumed Extinct in the Wild when exhaustive surveys in known and/or expected habitat, at appropriate times (diurnal, seasonal, annual), throughout its historic range have failed to record an individual. Surveys should be over a time frame appropriate to the taxon's life cycle and life form.</a:t>
            </a:r>
            <a:endParaRPr lang="en-US" sz="900"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FD685A5-6DB9-433E-AA4E-6EE4AAAE6C87}" type="slidenum">
              <a:rPr lang="en-US"/>
              <a:pPr>
                <a:defRPr/>
              </a:pPr>
              <a:t>4</a:t>
            </a:fld>
            <a:endParaRPr lang="en-US"/>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algn="just" eaLnBrk="1" hangingPunct="1"/>
            <a:r>
              <a:rPr lang="en-GB" sz="900" b="1" smtClean="0">
                <a:latin typeface="Arial" pitchFamily="34" charset="0"/>
                <a:cs typeface="Times New Roman" pitchFamily="18" charset="0"/>
              </a:rPr>
              <a:t>Definitions in the User Guidelines</a:t>
            </a:r>
            <a:r>
              <a:rPr lang="en-GB" sz="900" smtClean="0">
                <a:latin typeface="Arial" pitchFamily="34" charset="0"/>
                <a:cs typeface="Times New Roman" pitchFamily="18" charset="0"/>
              </a:rPr>
              <a:t>: </a:t>
            </a:r>
          </a:p>
          <a:p>
            <a:pPr algn="just" eaLnBrk="1" hangingPunct="1"/>
            <a:endParaRPr lang="en-GB" sz="900" smtClean="0">
              <a:latin typeface="Arial" pitchFamily="34" charset="0"/>
              <a:cs typeface="Times New Roman" pitchFamily="18" charset="0"/>
            </a:endParaRPr>
          </a:p>
          <a:p>
            <a:pPr eaLnBrk="1" hangingPunct="1"/>
            <a:r>
              <a:rPr lang="en-US" sz="900" b="1" smtClean="0">
                <a:latin typeface="Arial" pitchFamily="34" charset="0"/>
              </a:rPr>
              <a:t>Critically Endangered</a:t>
            </a:r>
            <a:r>
              <a:rPr lang="en-US" sz="900" smtClean="0">
                <a:latin typeface="Arial" pitchFamily="34" charset="0"/>
              </a:rPr>
              <a:t> - A taxon is Critically Endangered when the best available evidence indicates that it meets any of the criteria A to E for Critically Endangered, and it is therefore considered to be facing an extremely high risk of extinction in the wild.</a:t>
            </a:r>
          </a:p>
          <a:p>
            <a:pPr eaLnBrk="1" hangingPunct="1"/>
            <a:endParaRPr lang="en-US" sz="900" b="1" smtClean="0">
              <a:latin typeface="Arial" pitchFamily="34" charset="0"/>
            </a:endParaRPr>
          </a:p>
          <a:p>
            <a:pPr eaLnBrk="1" hangingPunct="1"/>
            <a:r>
              <a:rPr lang="en-US" sz="900" b="1" smtClean="0">
                <a:latin typeface="Arial" pitchFamily="34" charset="0"/>
              </a:rPr>
              <a:t>Endangered</a:t>
            </a:r>
            <a:r>
              <a:rPr lang="en-US" sz="900" smtClean="0">
                <a:latin typeface="Arial" pitchFamily="34" charset="0"/>
              </a:rPr>
              <a:t> - A taxon is Endangered when the best available evidence indicates that it meets any of the criteria A to E for Endangered, and it is therefore considered to be facing a very high risk of extinction in the wild.</a:t>
            </a:r>
          </a:p>
          <a:p>
            <a:pPr eaLnBrk="1" hangingPunct="1"/>
            <a:endParaRPr lang="en-US" sz="900" b="1" smtClean="0">
              <a:latin typeface="Arial" pitchFamily="34" charset="0"/>
            </a:endParaRPr>
          </a:p>
          <a:p>
            <a:pPr eaLnBrk="1" hangingPunct="1"/>
            <a:r>
              <a:rPr lang="en-US" sz="900" b="1" smtClean="0">
                <a:latin typeface="Arial" pitchFamily="34" charset="0"/>
              </a:rPr>
              <a:t>Vulnerable </a:t>
            </a:r>
            <a:r>
              <a:rPr lang="en-US" sz="900" smtClean="0">
                <a:latin typeface="Arial" pitchFamily="34" charset="0"/>
              </a:rPr>
              <a:t>- A taxon is Vulnerable when the best available evidence indicates that it meets any of the criteria A to E for Vulnerable, and it is therefore considered to be facing a high risk of extinction in the wild.</a:t>
            </a:r>
          </a:p>
          <a:p>
            <a:pPr eaLnBrk="1" hangingPunct="1"/>
            <a:endParaRPr lang="en-US" sz="900" smtClean="0">
              <a:latin typeface="Arial" pitchFamily="34" charset="0"/>
            </a:endParaRPr>
          </a:p>
          <a:p>
            <a:pPr eaLnBrk="1" hangingPunct="1"/>
            <a:r>
              <a:rPr lang="en-US" sz="900" smtClean="0">
                <a:latin typeface="Arial" pitchFamily="34" charset="0"/>
              </a:rPr>
              <a:t>Each of these categories have a set of criteria and thresholds attached to them, which will be shown in detail later.</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EF06EE0-BD0C-4849-AA8E-F66EB6C4BB38}" type="slidenum">
              <a:rPr lang="en-US"/>
              <a:pPr>
                <a:defRPr/>
              </a:pPr>
              <a:t>5</a:t>
            </a:fld>
            <a:endParaRPr lang="en-US"/>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p:spPr>
        <p:txBody>
          <a:bodyPr/>
          <a:lstStyle/>
          <a:p>
            <a:pPr algn="just" eaLnBrk="1" hangingPunct="1"/>
            <a:r>
              <a:rPr lang="en-GB" sz="900" b="1" smtClean="0">
                <a:latin typeface="Arial" pitchFamily="34" charset="0"/>
                <a:cs typeface="Times New Roman" pitchFamily="18" charset="0"/>
              </a:rPr>
              <a:t>Definitions in the User Guidelines</a:t>
            </a:r>
            <a:r>
              <a:rPr lang="en-GB" sz="900" smtClean="0">
                <a:latin typeface="Arial" pitchFamily="34" charset="0"/>
                <a:cs typeface="Times New Roman" pitchFamily="18" charset="0"/>
              </a:rPr>
              <a:t>: </a:t>
            </a:r>
          </a:p>
          <a:p>
            <a:pPr algn="just" eaLnBrk="1" hangingPunct="1"/>
            <a:endParaRPr lang="en-GB" sz="900" smtClean="0">
              <a:latin typeface="Arial" pitchFamily="34" charset="0"/>
              <a:cs typeface="Times New Roman" pitchFamily="18" charset="0"/>
            </a:endParaRPr>
          </a:p>
          <a:p>
            <a:pPr eaLnBrk="1" hangingPunct="1"/>
            <a:r>
              <a:rPr lang="en-US" sz="900" b="1" smtClean="0">
                <a:latin typeface="Arial" pitchFamily="34" charset="0"/>
              </a:rPr>
              <a:t>Near Threatened</a:t>
            </a:r>
            <a:r>
              <a:rPr lang="en-US" sz="900" smtClean="0">
                <a:latin typeface="Arial" pitchFamily="34" charset="0"/>
              </a:rPr>
              <a:t> - A taxon is Near Threatened when it has been evaluated against the criteria but does not qualify for Critically Endangered, Endangered or Vulnerable now, but is close to qualifying for or is likely to qualify for a threatened category in the near future.</a:t>
            </a:r>
          </a:p>
          <a:p>
            <a:pPr eaLnBrk="1" hangingPunct="1"/>
            <a:endParaRPr lang="en-US" sz="900" smtClean="0">
              <a:latin typeface="Arial" pitchFamily="34" charset="0"/>
            </a:endParaRPr>
          </a:p>
          <a:p>
            <a:pPr algn="just" eaLnBrk="1" hangingPunct="1">
              <a:spcBef>
                <a:spcPct val="0"/>
              </a:spcBef>
            </a:pPr>
            <a:r>
              <a:rPr lang="en-US" sz="900" b="1" smtClean="0">
                <a:solidFill>
                  <a:srgbClr val="000000"/>
                </a:solidFill>
                <a:latin typeface="Arial" pitchFamily="34" charset="0"/>
              </a:rPr>
              <a:t>(NT details on p. 56 of the User Guidelines)</a:t>
            </a:r>
            <a:r>
              <a:rPr lang="en-US" sz="900" smtClean="0">
                <a:solidFill>
                  <a:srgbClr val="000000"/>
                </a:solidFill>
                <a:latin typeface="Arial" pitchFamily="34" charset="0"/>
              </a:rPr>
              <a:t> - To qualify for the Near Threatened category, the taxon should be close to qualifying for the Vulnerable category. The estimates of population size or habitat should be close to the Vulnerable thresholds, especially when there is a high degree of uncertainty, or possibly meet some of the subcriteria. This may be combined with biological susceptibility and threat. The category Near Threatened is not specified by its own criteria, but instead by the proximity of a species to the criteria for the category Vulnerable. For taxa listed as Near Threatened on the IUCN Red List, assessors are asked to indicate as part of the justification, which criteria were nearly met. For example, NT listing would be justified in the following cases (in each case, any criteria not specifically mentioned are not met and are not nearly met): </a:t>
            </a:r>
          </a:p>
          <a:p>
            <a:pPr algn="just" eaLnBrk="1" hangingPunct="1">
              <a:spcBef>
                <a:spcPct val="0"/>
              </a:spcBef>
            </a:pPr>
            <a:r>
              <a:rPr lang="en-US" sz="900" smtClean="0">
                <a:solidFill>
                  <a:srgbClr val="000000"/>
                </a:solidFill>
                <a:latin typeface="Arial" pitchFamily="34" charset="0"/>
              </a:rPr>
              <a:t> </a:t>
            </a:r>
          </a:p>
          <a:p>
            <a:pPr algn="just"/>
            <a:r>
              <a:rPr lang="en-GB" sz="900" b="1" smtClean="0">
                <a:latin typeface="Arial" pitchFamily="34" charset="0"/>
                <a:cs typeface="Times New Roman" pitchFamily="18" charset="0"/>
              </a:rPr>
              <a:t>NOTE: </a:t>
            </a:r>
            <a:r>
              <a:rPr lang="en-GB" sz="900" smtClean="0">
                <a:latin typeface="Arial" pitchFamily="34" charset="0"/>
                <a:cs typeface="Times New Roman" pitchFamily="18" charset="0"/>
              </a:rPr>
              <a:t>Taxa that are highly dependent on conservation actions are also often listed as Near Threatened. In these cases, were the conservation actions to be removed, the species might very quickly deteriorate into a threatened category. For example: </a:t>
            </a:r>
            <a:r>
              <a:rPr lang="en-US" sz="900" smtClean="0"/>
              <a:t>the White Rhinoceros, </a:t>
            </a:r>
            <a:r>
              <a:rPr lang="en-US" sz="900" i="1" smtClean="0"/>
              <a:t>Ceratotherium simum</a:t>
            </a:r>
            <a:r>
              <a:rPr lang="en-US" sz="900" smtClean="0"/>
              <a:t>, is protected throughout its range. In the absence of conservation measures, poaching would certainly occur, and within just a few years the species would quickly meet the threshold for criterion C1 and potentially A3</a:t>
            </a:r>
            <a:r>
              <a:rPr lang="en-GB" sz="900" smtClean="0"/>
              <a:t>.</a:t>
            </a:r>
            <a:endParaRPr lang="en-US" sz="900" smtClean="0">
              <a:solidFill>
                <a:srgbClr val="000000"/>
              </a:solidFill>
              <a:latin typeface="Arial" pitchFamily="34" charset="0"/>
            </a:endParaRPr>
          </a:p>
          <a:p>
            <a:pPr eaLnBrk="1" hangingPunct="1"/>
            <a:endParaRPr lang="en-US" sz="900" smtClean="0">
              <a:latin typeface="Arial" pitchFamily="34" charset="0"/>
            </a:endParaRPr>
          </a:p>
          <a:p>
            <a:pPr eaLnBrk="1" hangingPunct="1"/>
            <a:r>
              <a:rPr lang="en-US" sz="900" b="1" smtClean="0">
                <a:latin typeface="Arial" pitchFamily="34" charset="0"/>
              </a:rPr>
              <a:t>Least Concern </a:t>
            </a:r>
            <a:r>
              <a:rPr lang="en-US" sz="900" smtClean="0">
                <a:latin typeface="Arial" pitchFamily="34" charset="0"/>
              </a:rPr>
              <a:t>- A taxon is Least Concern when it has been evaluated against the criteria and does not qualify for Critically Endangered, Endangered, Vulnerable or Near Threatened. Widespread and abundant taxa are included in this category.</a:t>
            </a:r>
          </a:p>
          <a:p>
            <a:pPr eaLnBrk="1" hangingPunct="1"/>
            <a:endParaRPr lang="en-GB" sz="900" smtClean="0">
              <a:latin typeface="Arial" pitchFamily="34" charset="0"/>
            </a:endParaRPr>
          </a:p>
          <a:p>
            <a:pPr eaLnBrk="1" hangingPunct="1"/>
            <a:r>
              <a:rPr lang="en-GB" sz="900" smtClean="0">
                <a:latin typeface="Arial" pitchFamily="34" charset="0"/>
              </a:rPr>
              <a:t>There are three general scenarios under which many LC species fall: </a:t>
            </a:r>
          </a:p>
          <a:p>
            <a:pPr marL="685800" lvl="1" indent="-228600" eaLnBrk="1" hangingPunct="1">
              <a:buFont typeface="Calibri" pitchFamily="34" charset="0"/>
              <a:buAutoNum type="arabicPeriod"/>
            </a:pPr>
            <a:r>
              <a:rPr lang="en-GB" sz="900" smtClean="0">
                <a:latin typeface="Arial" pitchFamily="34" charset="0"/>
              </a:rPr>
              <a:t>Widespread and common taxa, that might have stable populations, be increasing in numbers or even be invasive species.</a:t>
            </a:r>
          </a:p>
          <a:p>
            <a:pPr marL="685800" lvl="1" indent="-228600" eaLnBrk="1" hangingPunct="1">
              <a:buFont typeface="Calibri" pitchFamily="34" charset="0"/>
              <a:buAutoNum type="arabicPeriod"/>
            </a:pPr>
            <a:r>
              <a:rPr lang="en-GB" sz="900" smtClean="0">
                <a:latin typeface="Arial" pitchFamily="34" charset="0"/>
              </a:rPr>
              <a:t>Taxa that are declining at a rate that is below the thresholds for the threatened categories and thus do not currently qualify for listing as threatened. These taxa currently have a low extinction risk, but they might be a priority in the long term, as their gradual decline may eventually result in them having a population size small enough to qualify for a threatened category.</a:t>
            </a:r>
          </a:p>
          <a:p>
            <a:pPr marL="685800" lvl="1" indent="-228600" eaLnBrk="1" hangingPunct="1">
              <a:buFont typeface="Calibri" pitchFamily="34" charset="0"/>
              <a:buAutoNum type="arabicPeriod"/>
            </a:pPr>
            <a:r>
              <a:rPr lang="en-GB" sz="900" smtClean="0">
                <a:latin typeface="Arial" pitchFamily="34" charset="0"/>
              </a:rPr>
              <a:t>Taxa that are restricted in range or that have a small population but are not suffering any threats (e.g. many island species). Unless the population is extremely small, if no threats affect the taxon it is best classified as Least Concern.</a:t>
            </a:r>
            <a:endParaRPr lang="en-US" sz="900"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F0CB13C-E6BB-4D1D-9EF5-418DA6DF053C}" type="slidenum">
              <a:rPr lang="en-US"/>
              <a:pPr>
                <a:defRPr/>
              </a:pPr>
              <a:t>6</a:t>
            </a:fld>
            <a:endParaRPr lang="en-US"/>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p:spPr>
        <p:txBody>
          <a:bodyPr/>
          <a:lstStyle/>
          <a:p>
            <a:pPr eaLnBrk="1" hangingPunct="1"/>
            <a:r>
              <a:rPr lang="en-GB" sz="900" b="1" smtClean="0">
                <a:latin typeface="Arial" pitchFamily="34" charset="0"/>
                <a:cs typeface="Times New Roman" pitchFamily="18" charset="0"/>
              </a:rPr>
              <a:t>Definitions in the User Guidelines</a:t>
            </a:r>
            <a:r>
              <a:rPr lang="en-GB" sz="900" smtClean="0">
                <a:latin typeface="Arial" pitchFamily="34" charset="0"/>
                <a:cs typeface="Times New Roman" pitchFamily="18" charset="0"/>
              </a:rPr>
              <a:t>:</a:t>
            </a:r>
          </a:p>
          <a:p>
            <a:pPr eaLnBrk="1" hangingPunct="1"/>
            <a:endParaRPr lang="en-GB" sz="900" smtClean="0">
              <a:latin typeface="Arial" pitchFamily="34" charset="0"/>
              <a:cs typeface="Times New Roman" pitchFamily="18" charset="0"/>
            </a:endParaRPr>
          </a:p>
          <a:p>
            <a:pPr eaLnBrk="1" hangingPunct="1"/>
            <a:r>
              <a:rPr lang="en-GB" sz="900" b="1" smtClean="0">
                <a:latin typeface="Arial" pitchFamily="34" charset="0"/>
                <a:cs typeface="Times New Roman" pitchFamily="18" charset="0"/>
              </a:rPr>
              <a:t>Data Deficient</a:t>
            </a:r>
            <a:r>
              <a:rPr lang="en-GB" sz="900" smtClean="0">
                <a:latin typeface="Arial" pitchFamily="34" charset="0"/>
                <a:cs typeface="Times New Roman" pitchFamily="18" charset="0"/>
              </a:rPr>
              <a:t> - </a:t>
            </a:r>
            <a:r>
              <a:rPr lang="en-GB" sz="900" smtClean="0">
                <a:solidFill>
                  <a:srgbClr val="000000"/>
                </a:solidFill>
                <a:cs typeface="Times New Roman" pitchFamily="18" charset="0"/>
              </a:rPr>
              <a:t>A taxon is DD when there is inadequate information to make a direct, or indirect, assessment of its risk of extinction based on its distribution and/or population status. A taxon in this category may be well studied, and its biology well known, but appropriate data on abundance and/or distribution are lacking. Data Deficient is therefore not a category of threat. Listing of taxa in this category indicates that more information is required and acknowledges the possibility that future research will show that threatened classification is appropriate. It is important to make positive use of whatever data are available. In many cases great care should be exercised in choosing between DD and a threatened status. If the range of a taxon is suspected to be relatively circumscribed, if a considerable period of time has elapsed since the last record of the taxon, threatened status may well be justified. </a:t>
            </a:r>
          </a:p>
          <a:p>
            <a:pPr eaLnBrk="1" hangingPunct="1"/>
            <a:endParaRPr lang="en-GB" sz="900" smtClean="0">
              <a:cs typeface="Times New Roman" pitchFamily="18" charset="0"/>
            </a:endParaRPr>
          </a:p>
          <a:p>
            <a:pPr eaLnBrk="1" hangingPunct="1"/>
            <a:r>
              <a:rPr lang="en-GB" sz="900" b="1" smtClean="0">
                <a:latin typeface="Arial" pitchFamily="34" charset="0"/>
                <a:cs typeface="Times New Roman" pitchFamily="18" charset="0"/>
              </a:rPr>
              <a:t>Not Evaluated</a:t>
            </a:r>
            <a:r>
              <a:rPr lang="en-GB" sz="900" smtClean="0">
                <a:latin typeface="Arial" pitchFamily="34" charset="0"/>
                <a:cs typeface="Times New Roman" pitchFamily="18" charset="0"/>
              </a:rPr>
              <a:t> - </a:t>
            </a:r>
            <a:r>
              <a:rPr lang="en-GB" sz="900" smtClean="0">
                <a:solidFill>
                  <a:srgbClr val="000000"/>
                </a:solidFill>
                <a:cs typeface="Times New Roman" pitchFamily="18" charset="0"/>
              </a:rPr>
              <a:t>A taxon is Not Evaluated when it is has not yet been </a:t>
            </a:r>
            <a:r>
              <a:rPr lang="en-GB" sz="900" smtClean="0">
                <a:latin typeface="Arial" pitchFamily="34" charset="0"/>
              </a:rPr>
              <a:t>assessed under the IUCN criteria. Currently, this applies to most of the world’s described species.</a:t>
            </a:r>
            <a:endParaRPr lang="en-GB" sz="900" b="1" smtClean="0">
              <a:latin typeface="Arial" pitchFamily="34" charset="0"/>
            </a:endParaRPr>
          </a:p>
          <a:p>
            <a:pPr eaLnBrk="1" hangingPunct="1"/>
            <a:endParaRPr lang="en-GB" sz="900" smtClean="0">
              <a:solidFill>
                <a:srgbClr val="000000"/>
              </a:solidFill>
              <a:cs typeface="Times New Roman" pitchFamily="18" charset="0"/>
            </a:endParaRPr>
          </a:p>
          <a:p>
            <a:pPr eaLnBrk="1" hangingPunct="1"/>
            <a:endParaRPr lang="en-GB" sz="900" b="1" smtClean="0">
              <a:latin typeface="Arial" pitchFamily="34" charset="0"/>
              <a:cs typeface="Times New Roman" pitchFamily="18" charset="0"/>
            </a:endParaRPr>
          </a:p>
          <a:p>
            <a:pPr eaLnBrk="1" hangingPunct="1"/>
            <a:endParaRPr lang="en-GB" sz="900" b="1" smtClean="0">
              <a:latin typeface="Arial" pitchFamily="34" charset="0"/>
              <a:cs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6E3856B-50AB-492A-99C1-5D5489BE4F1B}" type="slidenum">
              <a:rPr lang="en-US"/>
              <a:pPr>
                <a:defRPr/>
              </a:pPr>
              <a:t>7</a:t>
            </a:fld>
            <a:endParaRPr lang="en-US"/>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lvl="1" indent="-342900">
              <a:spcBef>
                <a:spcPct val="20000"/>
              </a:spcBef>
              <a:buFontTx/>
              <a:buChar char="•"/>
              <a:tabLst>
                <a:tab pos="457200" algn="l"/>
                <a:tab pos="1428750" algn="l"/>
                <a:tab pos="5943600" algn="l"/>
              </a:tabLst>
            </a:pPr>
            <a:r>
              <a:rPr lang="en-GB" sz="2300" smtClean="0">
                <a:latin typeface="Arial" pitchFamily="34" charset="0"/>
              </a:rPr>
              <a:t>DD only indicates that more information is required</a:t>
            </a:r>
          </a:p>
          <a:p>
            <a:pPr lvl="1" indent="-342900">
              <a:lnSpc>
                <a:spcPct val="120000"/>
              </a:lnSpc>
              <a:spcBef>
                <a:spcPct val="0"/>
              </a:spcBef>
              <a:buClr>
                <a:srgbClr val="A00000"/>
              </a:buClr>
              <a:buFontTx/>
              <a:buChar char="•"/>
              <a:tabLst>
                <a:tab pos="457200" algn="l"/>
                <a:tab pos="1428750" algn="l"/>
                <a:tab pos="5943600" algn="l"/>
              </a:tabLst>
            </a:pPr>
            <a:r>
              <a:rPr lang="en-GB" sz="2300" smtClean="0">
                <a:latin typeface="Arial" pitchFamily="34" charset="0"/>
              </a:rPr>
              <a:t>Future research may show that taxa currently listed as DD or NE are threatened</a:t>
            </a:r>
          </a:p>
          <a:p>
            <a:pPr lvl="1" indent="-342900">
              <a:lnSpc>
                <a:spcPct val="120000"/>
              </a:lnSpc>
              <a:spcBef>
                <a:spcPct val="0"/>
              </a:spcBef>
              <a:buClr>
                <a:srgbClr val="A00000"/>
              </a:buClr>
              <a:buFontTx/>
              <a:buChar char="•"/>
              <a:tabLst>
                <a:tab pos="457200" algn="l"/>
                <a:tab pos="1428750" algn="l"/>
                <a:tab pos="5943600" algn="l"/>
              </a:tabLst>
            </a:pPr>
            <a:r>
              <a:rPr lang="en-GB" sz="2300" smtClean="0">
                <a:latin typeface="Arial" pitchFamily="34" charset="0"/>
              </a:rPr>
              <a:t>It may be appropriate (especially for DD) to give these taxa the same degree of protection as some threatened species</a:t>
            </a:r>
          </a:p>
          <a:p>
            <a:pPr eaLnBrk="1" hangingPunct="1">
              <a:tabLst>
                <a:tab pos="457200" algn="l"/>
                <a:tab pos="1428750" algn="l"/>
                <a:tab pos="5943600" algn="l"/>
              </a:tabLst>
            </a:pPr>
            <a:endParaRPr lang="en-GB" sz="900" smtClean="0">
              <a:latin typeface="Arial" pitchFamily="34" charset="0"/>
            </a:endParaRPr>
          </a:p>
          <a:p>
            <a:pPr eaLnBrk="1" hangingPunct="1">
              <a:tabLst>
                <a:tab pos="457200" algn="l"/>
                <a:tab pos="1428750" algn="l"/>
                <a:tab pos="5943600" algn="l"/>
              </a:tabLst>
            </a:pPr>
            <a:r>
              <a:rPr lang="en-GB" sz="900" smtClean="0">
                <a:latin typeface="Arial" pitchFamily="34" charset="0"/>
              </a:rPr>
              <a:t>This is one reason why the Red List should not be interpreted as a conservation priority list – it is a list of species classed by their risk of extinction only. For setting conservation priorities, there are many other factors that must be considered alongside extinction risk (e.g., how rare or unique is the species, what funds are available and what are the chances of conservation efforts being successful, is there some cultural reason for protecting the species, is it included in other international agreements (CITES, CMS, etc.), is it a LC species that is currently declining at a slow rate and needs to be monitored, etc.)</a:t>
            </a:r>
          </a:p>
          <a:p>
            <a:pPr eaLnBrk="1" hangingPunct="1">
              <a:tabLst>
                <a:tab pos="457200" algn="l"/>
                <a:tab pos="1428750" algn="l"/>
                <a:tab pos="5943600" algn="l"/>
              </a:tabLst>
            </a:pPr>
            <a:endParaRPr lang="en-GB" sz="900" smtClean="0">
              <a:latin typeface="Arial" pitchFamily="34" charset="0"/>
            </a:endParaRPr>
          </a:p>
          <a:p>
            <a:pPr eaLnBrk="1" hangingPunct="1">
              <a:tabLst>
                <a:tab pos="457200" algn="l"/>
                <a:tab pos="1428750" algn="l"/>
                <a:tab pos="5943600" algn="l"/>
              </a:tabLst>
            </a:pPr>
            <a:endParaRPr lang="en-GB" sz="900"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C4511A2-F2F7-4A65-8EF1-3DE1C5CDF803}" type="slidenum">
              <a:rPr lang="en-US"/>
              <a:pPr>
                <a:defRPr/>
              </a:pPr>
              <a:t>8</a:t>
            </a:fld>
            <a:endParaRPr lang="en-US"/>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r>
              <a:rPr lang="en-GB" smtClean="0"/>
              <a:t>Before launching into the criteria that are used to determine which threatened category, if any, a species should be placed, it is necessary to explain the meaning of some of the terms used. Many of the terms used have very specific definitions that may not be the same as most biologists first impression of these.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75BC494-7D19-4B2D-9D81-70DD84B54D2F}" type="slidenum">
              <a:rPr lang="en-US"/>
              <a:pPr>
                <a:defRPr/>
              </a:pPr>
              <a:t>9</a:t>
            </a:fld>
            <a:endParaRPr lang="en-US"/>
          </a:p>
        </p:txBody>
      </p:sp>
      <p:sp>
        <p:nvSpPr>
          <p:cNvPr id="140291" name="Rectangle 2050"/>
          <p:cNvSpPr>
            <a:spLocks noGrp="1" noRot="1" noChangeAspect="1" noChangeArrowheads="1" noTextEdit="1"/>
          </p:cNvSpPr>
          <p:nvPr>
            <p:ph type="sldImg"/>
          </p:nvPr>
        </p:nvSpPr>
        <p:spPr>
          <a:ln/>
        </p:spPr>
      </p:sp>
      <p:sp>
        <p:nvSpPr>
          <p:cNvPr id="140292" name="Rectangle 2051"/>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7F41C7D-B581-42AF-852D-A93E52EE5D0F}" type="slidenum">
              <a:rPr lang="en-US"/>
              <a:pPr>
                <a:defRPr/>
              </a:pPr>
              <a:t>10</a:t>
            </a:fld>
            <a:endParaRPr lang="en-US"/>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pPr algn="just" eaLnBrk="1" hangingPunct="1">
              <a:spcBef>
                <a:spcPct val="0"/>
              </a:spcBef>
            </a:pPr>
            <a:r>
              <a:rPr lang="en-GB" sz="900" b="1" smtClean="0">
                <a:solidFill>
                  <a:srgbClr val="000000"/>
                </a:solidFill>
                <a:latin typeface="Arial" pitchFamily="34" charset="0"/>
              </a:rPr>
              <a:t>Population</a:t>
            </a:r>
            <a:r>
              <a:rPr lang="en-GB" sz="900" smtClean="0">
                <a:solidFill>
                  <a:srgbClr val="000000"/>
                </a:solidFill>
                <a:latin typeface="Arial" pitchFamily="34" charset="0"/>
              </a:rPr>
              <a:t> - The term ‘population’ is used in a specific sense in the Red List Criteria that is different to its common biological usage. Population is here defined as the total number of individuals of the taxon. </a:t>
            </a:r>
          </a:p>
          <a:p>
            <a:pPr algn="just" eaLnBrk="1" hangingPunct="1">
              <a:spcBef>
                <a:spcPct val="0"/>
              </a:spcBef>
            </a:pPr>
            <a:endParaRPr lang="en-GB" sz="900" smtClean="0">
              <a:solidFill>
                <a:srgbClr val="000000"/>
              </a:solidFill>
              <a:latin typeface="Arial" pitchFamily="34" charset="0"/>
            </a:endParaRPr>
          </a:p>
          <a:p>
            <a:pPr algn="just" eaLnBrk="1" hangingPunct="1">
              <a:spcBef>
                <a:spcPct val="0"/>
              </a:spcBef>
            </a:pPr>
            <a:r>
              <a:rPr lang="en-GB" sz="900" b="1" smtClean="0">
                <a:solidFill>
                  <a:srgbClr val="000000"/>
                </a:solidFill>
                <a:latin typeface="Arial" pitchFamily="34" charset="0"/>
              </a:rPr>
              <a:t>Population size</a:t>
            </a:r>
            <a:r>
              <a:rPr lang="en-GB" sz="900" smtClean="0">
                <a:solidFill>
                  <a:srgbClr val="000000"/>
                </a:solidFill>
                <a:latin typeface="Arial" pitchFamily="34" charset="0"/>
              </a:rPr>
              <a:t> - For functional reasons, primarily owing to differences between life forms, population size is measured as numbers of mature individuals only. In the case of taxa obligately dependent on other taxa for all or part of their life cycles, biologically appropriate values for the host taxon should be used. The interpretation of this definition depends critically on an understanding of the definition of ‘mature individuals’</a:t>
            </a:r>
          </a:p>
          <a:p>
            <a:pPr algn="just" eaLnBrk="1" hangingPunct="1">
              <a:spcBef>
                <a:spcPct val="0"/>
              </a:spcBef>
            </a:pPr>
            <a:endParaRPr lang="en-GB" sz="900" smtClean="0">
              <a:solidFill>
                <a:srgbClr val="000000"/>
              </a:solidFill>
              <a:latin typeface="Arial" pitchFamily="34" charset="0"/>
            </a:endParaRPr>
          </a:p>
          <a:p>
            <a:pPr eaLnBrk="1" hangingPunct="1"/>
            <a:r>
              <a:rPr lang="en-GB" sz="900" b="1" smtClean="0">
                <a:latin typeface="Arial" pitchFamily="34" charset="0"/>
              </a:rPr>
              <a:t>Mature Individuals</a:t>
            </a:r>
            <a:r>
              <a:rPr lang="en-GB" sz="900" smtClean="0">
                <a:latin typeface="Arial" pitchFamily="34" charset="0"/>
              </a:rPr>
              <a:t> - The number of mature individuals is the number of individuals known, estimated or inferred to be capable of reproduction.</a:t>
            </a:r>
          </a:p>
          <a:p>
            <a:pPr eaLnBrk="1" hangingPunct="1"/>
            <a:endParaRPr lang="en-GB" sz="900" b="1" smtClean="0">
              <a:latin typeface="Arial" pitchFamily="34" charset="0"/>
            </a:endParaRPr>
          </a:p>
          <a:p>
            <a:pPr eaLnBrk="1" hangingPunct="1"/>
            <a:r>
              <a:rPr lang="en-GB" sz="900" smtClean="0">
                <a:latin typeface="Arial" pitchFamily="34" charset="0"/>
              </a:rPr>
              <a:t>Mature individuals that will never produce new recruits should not be counted (e.g., densities are too low for fertilization). In the case of populations with biased adult or breeding sex ratios, it is appropriate to use lower estimates for the number of mature individuals, which take this into account. Where the population size fluctuates, use a lower estimate. In most cases this will be much less than the mean. Reproducing units within a clone should be counted as individuals, except where such units are unable to survive alone (e.g., corals). In the case of taxa that naturally lose all or a subset of mature breeding individuals at some point in their life cycle, the estimate should be made at the appropriate time, when mature individuals are available for breeding. • Re-introduced individuals must have produced viable offspring before they are counted as mature individuals.</a:t>
            </a:r>
          </a:p>
          <a:p>
            <a:pPr algn="just" eaLnBrk="1" hangingPunct="1">
              <a:spcBef>
                <a:spcPct val="0"/>
              </a:spcBef>
            </a:pPr>
            <a:endParaRPr lang="en-GB" sz="900" smtClean="0">
              <a:solidFill>
                <a:srgbClr val="000000"/>
              </a:solidFill>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4/4/2020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3.jpe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8.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90601"/>
            <a:ext cx="7772400" cy="1828799"/>
          </a:xfrm>
        </p:spPr>
        <p:txBody>
          <a:bodyPr/>
          <a:lstStyle/>
          <a:p>
            <a:r>
              <a:rPr lang="en-GB" b="1" dirty="0" smtClean="0">
                <a:latin typeface="Times New Roman" pitchFamily="18" charset="0"/>
                <a:cs typeface="Times New Roman" pitchFamily="18" charset="0"/>
              </a:rPr>
              <a:t>Biodiversity and Conservation</a:t>
            </a:r>
            <a:br>
              <a:rPr lang="en-GB" b="1" dirty="0" smtClean="0">
                <a:latin typeface="Times New Roman" pitchFamily="18" charset="0"/>
                <a:cs typeface="Times New Roman" pitchFamily="18" charset="0"/>
              </a:rPr>
            </a:br>
            <a:r>
              <a:rPr lang="en-GB" b="1" dirty="0" smtClean="0">
                <a:latin typeface="Times New Roman" pitchFamily="18" charset="0"/>
                <a:cs typeface="Times New Roman" pitchFamily="18" charset="0"/>
              </a:rPr>
              <a:t>(Bot-21205)</a:t>
            </a:r>
            <a:endParaRPr lang="en-GB" b="1" dirty="0">
              <a:latin typeface="Times New Roman" pitchFamily="18" charset="0"/>
              <a:cs typeface="Times New Roman" pitchFamily="18" charset="0"/>
            </a:endParaRPr>
          </a:p>
        </p:txBody>
      </p:sp>
      <p:sp>
        <p:nvSpPr>
          <p:cNvPr id="3" name="Subtitle 2"/>
          <p:cNvSpPr>
            <a:spLocks noGrp="1"/>
          </p:cNvSpPr>
          <p:nvPr>
            <p:ph type="subTitle" idx="1"/>
          </p:nvPr>
        </p:nvSpPr>
        <p:spPr>
          <a:xfrm>
            <a:off x="1371600" y="3276600"/>
            <a:ext cx="6400800" cy="2362200"/>
          </a:xfrm>
        </p:spPr>
        <p:txBody>
          <a:bodyPr>
            <a:normAutofit/>
          </a:bodyPr>
          <a:lstStyle/>
          <a:p>
            <a:r>
              <a:rPr lang="en-GB" b="1" dirty="0" smtClean="0">
                <a:solidFill>
                  <a:schemeClr val="tx1"/>
                </a:solidFill>
                <a:latin typeface="Times New Roman" pitchFamily="18" charset="0"/>
                <a:cs typeface="Times New Roman" pitchFamily="18" charset="0"/>
              </a:rPr>
              <a:t>Topic: </a:t>
            </a:r>
            <a:r>
              <a:rPr lang="en-GB" b="1" u="sng" dirty="0" smtClean="0">
                <a:solidFill>
                  <a:schemeClr val="tx1"/>
                </a:solidFill>
                <a:latin typeface="Times New Roman" pitchFamily="18" charset="0"/>
                <a:cs typeface="Times New Roman" pitchFamily="18" charset="0"/>
              </a:rPr>
              <a:t>‘’IUCN Categories for    Threatened Species’’</a:t>
            </a:r>
          </a:p>
          <a:p>
            <a:endParaRPr lang="en-GB" b="1" u="sng" dirty="0" smtClean="0">
              <a:solidFill>
                <a:schemeClr val="tx1"/>
              </a:solidFill>
              <a:latin typeface="Times New Roman" pitchFamily="18" charset="0"/>
              <a:cs typeface="Times New Roman" pitchFamily="18" charset="0"/>
            </a:endParaRPr>
          </a:p>
          <a:p>
            <a:r>
              <a:rPr lang="en-GB" b="1" dirty="0" smtClean="0">
                <a:solidFill>
                  <a:schemeClr val="tx1"/>
                </a:solidFill>
                <a:latin typeface="Times New Roman" pitchFamily="18" charset="0"/>
                <a:cs typeface="Times New Roman" pitchFamily="18" charset="0"/>
              </a:rPr>
              <a:t>By: </a:t>
            </a:r>
            <a:r>
              <a:rPr lang="en-GB" b="1" dirty="0" smtClean="0">
                <a:solidFill>
                  <a:schemeClr val="tx1"/>
                </a:solidFill>
                <a:latin typeface="Times New Roman" pitchFamily="18" charset="0"/>
                <a:cs typeface="Times New Roman" pitchFamily="18" charset="0"/>
              </a:rPr>
              <a:t>M. </a:t>
            </a:r>
            <a:r>
              <a:rPr lang="en-GB" b="1" dirty="0" err="1" smtClean="0">
                <a:solidFill>
                  <a:schemeClr val="tx1"/>
                </a:solidFill>
                <a:latin typeface="Times New Roman" pitchFamily="18" charset="0"/>
                <a:cs typeface="Times New Roman" pitchFamily="18" charset="0"/>
              </a:rPr>
              <a:t>Aakif</a:t>
            </a:r>
            <a:r>
              <a:rPr lang="en-GB" b="1" dirty="0" smtClean="0">
                <a:solidFill>
                  <a:schemeClr val="tx1"/>
                </a:solidFill>
                <a:latin typeface="Times New Roman" pitchFamily="18" charset="0"/>
                <a:cs typeface="Times New Roman" pitchFamily="18" charset="0"/>
              </a:rPr>
              <a:t> </a:t>
            </a:r>
            <a:r>
              <a:rPr lang="en-GB" b="1" dirty="0" err="1" smtClean="0">
                <a:solidFill>
                  <a:schemeClr val="tx1"/>
                </a:solidFill>
                <a:latin typeface="Times New Roman" pitchFamily="18" charset="0"/>
                <a:cs typeface="Times New Roman" pitchFamily="18" charset="0"/>
              </a:rPr>
              <a:t>Liaquat</a:t>
            </a:r>
            <a:endParaRPr lang="en-GB" b="1" dirty="0" smtClean="0">
              <a:solidFill>
                <a:schemeClr val="tx1"/>
              </a:solidFill>
              <a:latin typeface="Times New Roman" pitchFamily="18" charset="0"/>
              <a:cs typeface="Times New Roman" pitchFamily="18" charset="0"/>
            </a:endParaRPr>
          </a:p>
          <a:p>
            <a:endParaRPr lang="en-GB" b="1" dirty="0">
              <a:solidFill>
                <a:schemeClr val="tx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531" name="Rectangle 483"/>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sp>
        <p:nvSpPr>
          <p:cNvPr id="130511" name="Text Box 463"/>
          <p:cNvSpPr txBox="1">
            <a:spLocks noChangeArrowheads="1"/>
          </p:cNvSpPr>
          <p:nvPr/>
        </p:nvSpPr>
        <p:spPr bwMode="gray">
          <a:xfrm>
            <a:off x="190500" y="1739900"/>
            <a:ext cx="8712200" cy="1117600"/>
          </a:xfrm>
          <a:prstGeom prst="rect">
            <a:avLst/>
          </a:prstGeom>
          <a:noFill/>
          <a:ln w="9525">
            <a:noFill/>
            <a:miter lim="800000"/>
            <a:headEnd/>
            <a:tailEnd/>
          </a:ln>
          <a:effectLst/>
        </p:spPr>
        <p:txBody>
          <a:bodyPr>
            <a:spAutoFit/>
          </a:bodyPr>
          <a:lstStyle/>
          <a:p>
            <a:pPr algn="l" eaLnBrk="0" hangingPunct="0">
              <a:spcBef>
                <a:spcPct val="0"/>
              </a:spcBef>
              <a:defRPr/>
            </a:pPr>
            <a:r>
              <a:rPr lang="en-GB" sz="2100" b="1">
                <a:solidFill>
                  <a:srgbClr val="800000"/>
                </a:solidFill>
                <a:effectLst/>
                <a:latin typeface="Arial" pitchFamily="34" charset="0"/>
                <a:cs typeface="Times New Roman" pitchFamily="18" charset="0"/>
              </a:rPr>
              <a:t>Population</a:t>
            </a:r>
            <a:r>
              <a:rPr lang="en-GB" sz="2100" b="1">
                <a:effectLst/>
                <a:latin typeface="Arial" pitchFamily="34" charset="0"/>
                <a:cs typeface="Times New Roman" pitchFamily="18" charset="0"/>
              </a:rPr>
              <a:t> </a:t>
            </a:r>
            <a:r>
              <a:rPr lang="en-GB" sz="2100">
                <a:effectLst/>
                <a:latin typeface="Arial" pitchFamily="34" charset="0"/>
                <a:cs typeface="Times New Roman" pitchFamily="18" charset="0"/>
              </a:rPr>
              <a:t>is the total number of individuals of a given taxon</a:t>
            </a:r>
            <a:r>
              <a:rPr lang="en-GB" sz="2100">
                <a:effectLst>
                  <a:outerShdw blurRad="38100" dist="38100" dir="2700000" algn="tl">
                    <a:srgbClr val="C0C0C0"/>
                  </a:outerShdw>
                </a:effectLst>
                <a:latin typeface="Arial" pitchFamily="34" charset="0"/>
                <a:cs typeface="Times New Roman" pitchFamily="18" charset="0"/>
              </a:rPr>
              <a:t> across its global range.</a:t>
            </a:r>
          </a:p>
          <a:p>
            <a:pPr algn="l" eaLnBrk="0" hangingPunct="0">
              <a:lnSpc>
                <a:spcPct val="120000"/>
              </a:lnSpc>
              <a:spcBef>
                <a:spcPct val="0"/>
              </a:spcBef>
              <a:defRPr/>
            </a:pPr>
            <a:r>
              <a:rPr lang="en-GB" sz="2100" b="1">
                <a:solidFill>
                  <a:srgbClr val="800000"/>
                </a:solidFill>
                <a:effectLst/>
                <a:latin typeface="Arial" pitchFamily="34" charset="0"/>
              </a:rPr>
              <a:t>Population size</a:t>
            </a:r>
            <a:r>
              <a:rPr lang="en-GB" sz="2100" b="1">
                <a:effectLst/>
                <a:latin typeface="Arial" pitchFamily="34" charset="0"/>
              </a:rPr>
              <a:t> </a:t>
            </a:r>
            <a:r>
              <a:rPr lang="en-GB" sz="2100">
                <a:effectLst/>
                <a:latin typeface="Arial" pitchFamily="34" charset="0"/>
              </a:rPr>
              <a:t>is measured as the number of mature individuals only.</a:t>
            </a:r>
            <a:endParaRPr lang="en-US" sz="2100">
              <a:effectLst/>
              <a:latin typeface="Arial" pitchFamily="34" charset="0"/>
            </a:endParaRPr>
          </a:p>
        </p:txBody>
      </p:sp>
      <p:sp>
        <p:nvSpPr>
          <p:cNvPr id="130512" name="Text Box 464"/>
          <p:cNvSpPr txBox="1">
            <a:spLocks noChangeArrowheads="1"/>
          </p:cNvSpPr>
          <p:nvPr/>
        </p:nvSpPr>
        <p:spPr bwMode="gray">
          <a:xfrm>
            <a:off x="1790700" y="1181100"/>
            <a:ext cx="6191250" cy="457200"/>
          </a:xfrm>
          <a:prstGeom prst="rect">
            <a:avLst/>
          </a:prstGeom>
          <a:solidFill>
            <a:srgbClr val="800000"/>
          </a:solidFill>
          <a:ln w="9525">
            <a:solidFill>
              <a:srgbClr val="6000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Population and Population Size</a:t>
            </a:r>
            <a:endParaRPr lang="en-US" sz="2300" b="1">
              <a:effectLst/>
              <a:latin typeface="Arial" pitchFamily="34" charset="0"/>
            </a:endParaRPr>
          </a:p>
        </p:txBody>
      </p:sp>
      <p:pic>
        <p:nvPicPr>
          <p:cNvPr id="29701" name="Picture 466" descr="Redlist_en_front_cover"/>
          <p:cNvPicPr>
            <a:picLocks noChangeAspect="1" noChangeArrowheads="1"/>
          </p:cNvPicPr>
          <p:nvPr/>
        </p:nvPicPr>
        <p:blipFill>
          <a:blip r:embed="rId3"/>
          <a:srcRect/>
          <a:stretch>
            <a:fillRect/>
          </a:stretch>
        </p:blipFill>
        <p:spPr bwMode="gray">
          <a:xfrm>
            <a:off x="127000" y="114300"/>
            <a:ext cx="814388" cy="1143000"/>
          </a:xfrm>
          <a:prstGeom prst="rect">
            <a:avLst/>
          </a:prstGeom>
          <a:noFill/>
          <a:ln w="9525">
            <a:solidFill>
              <a:schemeClr val="tx2"/>
            </a:solidFill>
            <a:miter lim="800000"/>
            <a:headEnd/>
            <a:tailEnd/>
          </a:ln>
        </p:spPr>
      </p:pic>
      <p:sp>
        <p:nvSpPr>
          <p:cNvPr id="130532" name="Text Box 484"/>
          <p:cNvSpPr txBox="1">
            <a:spLocks noChangeArrowheads="1"/>
          </p:cNvSpPr>
          <p:nvPr/>
        </p:nvSpPr>
        <p:spPr bwMode="gray">
          <a:xfrm>
            <a:off x="1790700" y="3171825"/>
            <a:ext cx="6191250" cy="457200"/>
          </a:xfrm>
          <a:prstGeom prst="rect">
            <a:avLst/>
          </a:prstGeom>
          <a:solidFill>
            <a:srgbClr val="993300"/>
          </a:solidFill>
          <a:ln w="9525">
            <a:solidFill>
              <a:srgbClr val="7E2A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Subpopulations</a:t>
            </a:r>
            <a:endParaRPr lang="en-US" sz="2300" b="1">
              <a:effectLst/>
              <a:latin typeface="Arial" pitchFamily="34" charset="0"/>
            </a:endParaRPr>
          </a:p>
        </p:txBody>
      </p:sp>
      <p:sp>
        <p:nvSpPr>
          <p:cNvPr id="130533" name="Text Box 485"/>
          <p:cNvSpPr txBox="1">
            <a:spLocks noChangeArrowheads="1"/>
          </p:cNvSpPr>
          <p:nvPr/>
        </p:nvSpPr>
        <p:spPr bwMode="gray">
          <a:xfrm>
            <a:off x="201613" y="3724275"/>
            <a:ext cx="8763000" cy="1054100"/>
          </a:xfrm>
          <a:prstGeom prst="rect">
            <a:avLst/>
          </a:prstGeom>
          <a:noFill/>
          <a:ln w="9525">
            <a:noFill/>
            <a:miter lim="800000"/>
            <a:headEnd/>
            <a:tailEnd/>
          </a:ln>
          <a:effectLst/>
        </p:spPr>
        <p:txBody>
          <a:bodyPr>
            <a:spAutoFit/>
          </a:bodyPr>
          <a:lstStyle/>
          <a:p>
            <a:pPr algn="l" eaLnBrk="0" hangingPunct="0">
              <a:spcBef>
                <a:spcPct val="0"/>
              </a:spcBef>
              <a:defRPr/>
            </a:pPr>
            <a:r>
              <a:rPr lang="en-GB" sz="2100" b="1">
                <a:solidFill>
                  <a:srgbClr val="800000"/>
                </a:solidFill>
                <a:effectLst/>
                <a:latin typeface="Arial" pitchFamily="34" charset="0"/>
                <a:cs typeface="Times New Roman" pitchFamily="18" charset="0"/>
              </a:rPr>
              <a:t>Subpopulations</a:t>
            </a:r>
            <a:r>
              <a:rPr lang="en-GB" sz="2100" b="1">
                <a:effectLst/>
                <a:latin typeface="Arial" pitchFamily="34" charset="0"/>
                <a:cs typeface="Times New Roman" pitchFamily="18" charset="0"/>
              </a:rPr>
              <a:t> </a:t>
            </a:r>
            <a:r>
              <a:rPr lang="en-GB" sz="2100">
                <a:effectLst/>
                <a:latin typeface="Arial" pitchFamily="34" charset="0"/>
                <a:cs typeface="Times New Roman" pitchFamily="18" charset="0"/>
              </a:rPr>
              <a:t>are geographically or otherwise distinct groups in the population between which there is little demographic exchange (e.g., 1 successful migrant individual or gamete per year).</a:t>
            </a:r>
            <a:endParaRPr lang="en-US" sz="2100">
              <a:effectLst>
                <a:outerShdw blurRad="38100" dist="38100" dir="2700000" algn="tl">
                  <a:srgbClr val="C0C0C0"/>
                </a:outerShdw>
              </a:effectLst>
              <a:latin typeface="Arial" pitchFamily="34" charset="0"/>
              <a:cs typeface="Times New Roman" pitchFamily="18" charset="0"/>
            </a:endParaRPr>
          </a:p>
        </p:txBody>
      </p:sp>
      <p:sp>
        <p:nvSpPr>
          <p:cNvPr id="130535" name="Text Box 487"/>
          <p:cNvSpPr txBox="1">
            <a:spLocks noChangeArrowheads="1"/>
          </p:cNvSpPr>
          <p:nvPr/>
        </p:nvSpPr>
        <p:spPr bwMode="gray">
          <a:xfrm>
            <a:off x="1790700" y="5099050"/>
            <a:ext cx="6191250" cy="457200"/>
          </a:xfrm>
          <a:prstGeom prst="rect">
            <a:avLst/>
          </a:prstGeom>
          <a:solidFill>
            <a:srgbClr val="FF6600"/>
          </a:solidFill>
          <a:ln w="9525">
            <a:solidFill>
              <a:srgbClr val="E45C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Mature Individuals</a:t>
            </a:r>
            <a:endParaRPr lang="en-US" sz="2300" b="1">
              <a:effectLst/>
              <a:latin typeface="Arial" pitchFamily="34" charset="0"/>
            </a:endParaRPr>
          </a:p>
        </p:txBody>
      </p:sp>
      <p:sp>
        <p:nvSpPr>
          <p:cNvPr id="130536" name="Text Box 488"/>
          <p:cNvSpPr txBox="1">
            <a:spLocks noChangeArrowheads="1"/>
          </p:cNvSpPr>
          <p:nvPr/>
        </p:nvSpPr>
        <p:spPr bwMode="gray">
          <a:xfrm>
            <a:off x="200025" y="5638800"/>
            <a:ext cx="8763000" cy="733425"/>
          </a:xfrm>
          <a:prstGeom prst="rect">
            <a:avLst/>
          </a:prstGeom>
          <a:noFill/>
          <a:ln w="9525">
            <a:noFill/>
            <a:miter lim="800000"/>
            <a:headEnd/>
            <a:tailEnd/>
          </a:ln>
          <a:effectLst/>
        </p:spPr>
        <p:txBody>
          <a:bodyPr>
            <a:spAutoFit/>
          </a:bodyPr>
          <a:lstStyle/>
          <a:p>
            <a:pPr algn="l" eaLnBrk="0" hangingPunct="0">
              <a:spcBef>
                <a:spcPct val="0"/>
              </a:spcBef>
              <a:defRPr/>
            </a:pPr>
            <a:r>
              <a:rPr lang="en-GB" sz="2100" b="1">
                <a:solidFill>
                  <a:srgbClr val="800000"/>
                </a:solidFill>
                <a:effectLst/>
                <a:latin typeface="Arial" pitchFamily="34" charset="0"/>
                <a:cs typeface="Times New Roman" pitchFamily="18" charset="0"/>
              </a:rPr>
              <a:t>Mature Individuals</a:t>
            </a:r>
            <a:r>
              <a:rPr lang="en-GB" sz="2100" b="1">
                <a:effectLst/>
                <a:latin typeface="Arial" pitchFamily="34" charset="0"/>
                <a:cs typeface="Times New Roman" pitchFamily="18" charset="0"/>
              </a:rPr>
              <a:t> </a:t>
            </a:r>
            <a:r>
              <a:rPr lang="en-GB" sz="2100">
                <a:effectLst/>
                <a:latin typeface="Arial" pitchFamily="34" charset="0"/>
                <a:cs typeface="Times New Roman" pitchFamily="18" charset="0"/>
              </a:rPr>
              <a:t>are individuals that are known, estimated or inferred to be capable of reproduction.</a:t>
            </a:r>
            <a:endParaRPr lang="en-US" sz="2100">
              <a:effectLst>
                <a:outerShdw blurRad="38100" dist="38100" dir="2700000" algn="tl">
                  <a:srgbClr val="C0C0C0"/>
                </a:outerShdw>
              </a:effectLst>
              <a:latin typeface="Arial" pitchFamily="34"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05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05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0532"/>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13053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30535"/>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childTnLst>
                                    <p:set>
                                      <p:cBhvr>
                                        <p:cTn id="24" dur="1" fill="hold">
                                          <p:stCondLst>
                                            <p:cond delay="0"/>
                                          </p:stCondLst>
                                        </p:cTn>
                                        <p:tgtEl>
                                          <p:spTgt spid="1305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511" grpId="0" build="p"/>
      <p:bldP spid="130532" grpId="0" animBg="1"/>
      <p:bldP spid="130533" grpId="0"/>
      <p:bldP spid="130535" grpId="0" animBg="1"/>
      <p:bldP spid="1305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69" name="Rectangle 25"/>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pic>
        <p:nvPicPr>
          <p:cNvPr id="32771" name="Picture 19" descr="Redlist_en_front_cover"/>
          <p:cNvPicPr>
            <a:picLocks noChangeAspect="1" noChangeArrowheads="1"/>
          </p:cNvPicPr>
          <p:nvPr/>
        </p:nvPicPr>
        <p:blipFill>
          <a:blip r:embed="rId3"/>
          <a:srcRect/>
          <a:stretch>
            <a:fillRect/>
          </a:stretch>
        </p:blipFill>
        <p:spPr bwMode="gray">
          <a:xfrm>
            <a:off x="127000" y="114300"/>
            <a:ext cx="814388" cy="1143000"/>
          </a:xfrm>
          <a:prstGeom prst="rect">
            <a:avLst/>
          </a:prstGeom>
          <a:noFill/>
          <a:ln w="9525">
            <a:solidFill>
              <a:schemeClr val="tx2"/>
            </a:solidFill>
            <a:miter lim="800000"/>
            <a:headEnd/>
            <a:tailEnd/>
          </a:ln>
        </p:spPr>
      </p:pic>
      <p:grpSp>
        <p:nvGrpSpPr>
          <p:cNvPr id="2" name="Group 24"/>
          <p:cNvGrpSpPr>
            <a:grpSpLocks/>
          </p:cNvGrpSpPr>
          <p:nvPr/>
        </p:nvGrpSpPr>
        <p:grpSpPr bwMode="auto">
          <a:xfrm>
            <a:off x="171450" y="1484313"/>
            <a:ext cx="8763000" cy="1339850"/>
            <a:chOff x="108" y="1776"/>
            <a:chExt cx="5520" cy="844"/>
          </a:xfrm>
        </p:grpSpPr>
        <p:sp>
          <p:nvSpPr>
            <p:cNvPr id="134164" name="Text Box 20"/>
            <p:cNvSpPr txBox="1">
              <a:spLocks noChangeArrowheads="1"/>
            </p:cNvSpPr>
            <p:nvPr/>
          </p:nvSpPr>
          <p:spPr bwMode="gray">
            <a:xfrm>
              <a:off x="1128" y="1776"/>
              <a:ext cx="3900" cy="288"/>
            </a:xfrm>
            <a:prstGeom prst="rect">
              <a:avLst/>
            </a:prstGeom>
            <a:solidFill>
              <a:srgbClr val="808000"/>
            </a:solidFill>
            <a:ln w="9525">
              <a:solidFill>
                <a:srgbClr val="716E00"/>
              </a:solidFill>
              <a:miter lim="800000"/>
              <a:headEnd/>
              <a:tailEnd/>
            </a:ln>
            <a:effectLst/>
          </p:spPr>
          <p:txBody>
            <a:bodyPr/>
            <a:lstStyle/>
            <a:p>
              <a:pPr marL="457200" algn="l" eaLnBrk="0" hangingPunct="0">
                <a:defRPr/>
              </a:pPr>
              <a:r>
                <a:rPr lang="en-US" sz="2100" b="1">
                  <a:solidFill>
                    <a:schemeClr val="bg1"/>
                  </a:solidFill>
                  <a:effectLst>
                    <a:outerShdw blurRad="38100" dist="38100" dir="2700000" algn="tl">
                      <a:srgbClr val="000000"/>
                    </a:outerShdw>
                  </a:effectLst>
                  <a:latin typeface="Arial" pitchFamily="34" charset="0"/>
                </a:rPr>
                <a:t>Generation Length</a:t>
              </a:r>
              <a:endParaRPr lang="en-US" sz="2100" b="1">
                <a:effectLst/>
                <a:latin typeface="Arial" pitchFamily="34" charset="0"/>
              </a:endParaRPr>
            </a:p>
          </p:txBody>
        </p:sp>
        <p:sp>
          <p:nvSpPr>
            <p:cNvPr id="134166" name="Text Box 22"/>
            <p:cNvSpPr txBox="1">
              <a:spLocks noChangeArrowheads="1"/>
            </p:cNvSpPr>
            <p:nvPr/>
          </p:nvSpPr>
          <p:spPr bwMode="gray">
            <a:xfrm>
              <a:off x="108" y="2158"/>
              <a:ext cx="5520" cy="462"/>
            </a:xfrm>
            <a:prstGeom prst="rect">
              <a:avLst/>
            </a:prstGeom>
            <a:noFill/>
            <a:ln w="9525">
              <a:noFill/>
              <a:miter lim="800000"/>
              <a:headEnd/>
              <a:tailEnd/>
            </a:ln>
            <a:effectLst/>
          </p:spPr>
          <p:txBody>
            <a:bodyPr>
              <a:spAutoFit/>
            </a:bodyPr>
            <a:lstStyle/>
            <a:p>
              <a:pPr algn="l" eaLnBrk="0" hangingPunct="0">
                <a:spcBef>
                  <a:spcPct val="0"/>
                </a:spcBef>
                <a:defRPr/>
              </a:pPr>
              <a:r>
                <a:rPr lang="en-GB" sz="2100" b="1">
                  <a:solidFill>
                    <a:srgbClr val="800000"/>
                  </a:solidFill>
                  <a:effectLst/>
                  <a:latin typeface="Arial" pitchFamily="34" charset="0"/>
                  <a:cs typeface="Times New Roman" pitchFamily="18" charset="0"/>
                </a:rPr>
                <a:t>Generation Length</a:t>
              </a:r>
              <a:r>
                <a:rPr lang="en-GB" sz="2100" b="1">
                  <a:effectLst/>
                  <a:latin typeface="Arial" pitchFamily="34" charset="0"/>
                  <a:cs typeface="Times New Roman" pitchFamily="18" charset="0"/>
                </a:rPr>
                <a:t> </a:t>
              </a:r>
              <a:r>
                <a:rPr lang="en-GB" sz="2100">
                  <a:effectLst/>
                  <a:latin typeface="Arial" pitchFamily="34" charset="0"/>
                  <a:cs typeface="Times New Roman" pitchFamily="18" charset="0"/>
                </a:rPr>
                <a:t>is the average age of parents of the current cohort (i.e., newborn individuals in the population).</a:t>
              </a:r>
              <a:endParaRPr lang="en-US" sz="2100">
                <a:effectLst>
                  <a:outerShdw blurRad="38100" dist="38100" dir="2700000" algn="tl">
                    <a:srgbClr val="C0C0C0"/>
                  </a:outerShdw>
                </a:effectLst>
                <a:latin typeface="Arial" pitchFamily="34" charset="0"/>
                <a:cs typeface="Times New Roman" pitchFamily="18" charset="0"/>
              </a:endParaRPr>
            </a:p>
          </p:txBody>
        </p:sp>
      </p:grpSp>
      <p:sp>
        <p:nvSpPr>
          <p:cNvPr id="134167" name="Text Box 23"/>
          <p:cNvSpPr txBox="1">
            <a:spLocks noChangeArrowheads="1"/>
          </p:cNvSpPr>
          <p:nvPr/>
        </p:nvSpPr>
        <p:spPr bwMode="gray">
          <a:xfrm>
            <a:off x="228600" y="3068638"/>
            <a:ext cx="8686800" cy="2570162"/>
          </a:xfrm>
          <a:prstGeom prst="rect">
            <a:avLst/>
          </a:prstGeom>
          <a:noFill/>
          <a:ln w="9525">
            <a:noFill/>
            <a:miter lim="800000"/>
            <a:headEnd/>
            <a:tailEnd/>
          </a:ln>
        </p:spPr>
        <p:txBody>
          <a:bodyPr>
            <a:spAutoFit/>
          </a:bodyPr>
          <a:lstStyle/>
          <a:p>
            <a:pPr marL="685800" lvl="1" indent="-342900" algn="l" eaLnBrk="0" hangingPunct="0">
              <a:lnSpc>
                <a:spcPct val="120000"/>
              </a:lnSpc>
              <a:spcBef>
                <a:spcPct val="20000"/>
              </a:spcBef>
              <a:buClr>
                <a:schemeClr val="tx1"/>
              </a:buClr>
              <a:buFontTx/>
              <a:buChar char="•"/>
            </a:pPr>
            <a:r>
              <a:rPr lang="en-GB" sz="1800" b="1">
                <a:effectLst/>
                <a:latin typeface="Arial" pitchFamily="34" charset="0"/>
              </a:rPr>
              <a:t>Greater than the age at first breeding and less than the oldest breeding individual, </a:t>
            </a:r>
            <a:r>
              <a:rPr lang="en-GB" sz="1800" b="1">
                <a:solidFill>
                  <a:srgbClr val="660000"/>
                </a:solidFill>
                <a:effectLst/>
                <a:latin typeface="Arial" pitchFamily="34" charset="0"/>
              </a:rPr>
              <a:t>except in taxa that breed only once</a:t>
            </a:r>
            <a:r>
              <a:rPr lang="en-GB" sz="1800" b="1">
                <a:effectLst/>
                <a:latin typeface="Arial" pitchFamily="34" charset="0"/>
              </a:rPr>
              <a:t>.</a:t>
            </a:r>
          </a:p>
          <a:p>
            <a:pPr marL="685800" lvl="1" indent="-342900" algn="l" eaLnBrk="0" hangingPunct="0">
              <a:lnSpc>
                <a:spcPct val="120000"/>
              </a:lnSpc>
              <a:spcBef>
                <a:spcPct val="20000"/>
              </a:spcBef>
              <a:buClr>
                <a:schemeClr val="tx1"/>
              </a:buClr>
              <a:buFontTx/>
              <a:buChar char="•"/>
            </a:pPr>
            <a:r>
              <a:rPr lang="en-GB" sz="1800" b="1">
                <a:effectLst/>
                <a:latin typeface="Arial" pitchFamily="34" charset="0"/>
              </a:rPr>
              <a:t>Reflects turnover rate of breeding individuals in a population.</a:t>
            </a:r>
          </a:p>
          <a:p>
            <a:pPr marL="685800" lvl="1" indent="-342900" algn="l" eaLnBrk="0" hangingPunct="0">
              <a:lnSpc>
                <a:spcPct val="120000"/>
              </a:lnSpc>
              <a:spcBef>
                <a:spcPct val="20000"/>
              </a:spcBef>
              <a:buClr>
                <a:schemeClr val="tx1"/>
              </a:buClr>
              <a:buFontTx/>
              <a:buChar char="•"/>
            </a:pPr>
            <a:r>
              <a:rPr lang="en-GB" sz="1800" b="1">
                <a:effectLst/>
                <a:latin typeface="Arial" pitchFamily="34" charset="0"/>
              </a:rPr>
              <a:t>Scales all time-based measurements in the criteria to account for different rates at which taxa survive and reproduce.</a:t>
            </a:r>
          </a:p>
          <a:p>
            <a:pPr marL="685800" lvl="1" indent="-342900" algn="l" eaLnBrk="0" hangingPunct="0">
              <a:lnSpc>
                <a:spcPct val="120000"/>
              </a:lnSpc>
              <a:spcBef>
                <a:spcPct val="20000"/>
              </a:spcBef>
              <a:buClr>
                <a:schemeClr val="tx1"/>
              </a:buClr>
              <a:buFontTx/>
              <a:buChar char="•"/>
            </a:pPr>
            <a:r>
              <a:rPr lang="en-GB" sz="1800" b="1">
                <a:effectLst/>
                <a:latin typeface="Arial" pitchFamily="34" charset="0"/>
              </a:rPr>
              <a:t>Where generation length varies under threat, use the more natural (i.e. pre-disturbance) generation length.</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1000"/>
                                  </p:stCondLst>
                                  <p:childTnLst>
                                    <p:set>
                                      <p:cBhvr>
                                        <p:cTn id="9" dur="1" fill="hold">
                                          <p:stCondLst>
                                            <p:cond delay="499"/>
                                          </p:stCondLst>
                                        </p:cTn>
                                        <p:tgtEl>
                                          <p:spTgt spid="1341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67"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67" name="Rectangle 27"/>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sp>
        <p:nvSpPr>
          <p:cNvPr id="138242" name="Text Box 2"/>
          <p:cNvSpPr txBox="1">
            <a:spLocks noChangeArrowheads="1"/>
          </p:cNvSpPr>
          <p:nvPr/>
        </p:nvSpPr>
        <p:spPr bwMode="gray">
          <a:xfrm>
            <a:off x="1790700" y="1168400"/>
            <a:ext cx="6191250" cy="457200"/>
          </a:xfrm>
          <a:prstGeom prst="rect">
            <a:avLst/>
          </a:prstGeom>
          <a:solidFill>
            <a:srgbClr val="008000"/>
          </a:solidFill>
          <a:ln w="9525">
            <a:solidFill>
              <a:srgbClr val="0072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Reduction</a:t>
            </a:r>
            <a:endParaRPr lang="en-US" sz="2300" b="1">
              <a:effectLst/>
              <a:latin typeface="Arial" pitchFamily="34" charset="0"/>
            </a:endParaRPr>
          </a:p>
        </p:txBody>
      </p:sp>
      <p:sp>
        <p:nvSpPr>
          <p:cNvPr id="33796" name="Text Box 6"/>
          <p:cNvSpPr txBox="1">
            <a:spLocks noChangeArrowheads="1"/>
          </p:cNvSpPr>
          <p:nvPr/>
        </p:nvSpPr>
        <p:spPr bwMode="gray">
          <a:xfrm>
            <a:off x="234950" y="2189163"/>
            <a:ext cx="4841875" cy="1054100"/>
          </a:xfrm>
          <a:prstGeom prst="rect">
            <a:avLst/>
          </a:prstGeom>
          <a:noFill/>
          <a:ln w="9525">
            <a:noFill/>
            <a:miter lim="800000"/>
            <a:headEnd/>
            <a:tailEnd/>
          </a:ln>
        </p:spPr>
        <p:txBody>
          <a:bodyPr>
            <a:spAutoFit/>
          </a:bodyPr>
          <a:lstStyle/>
          <a:p>
            <a:pPr algn="l" eaLnBrk="0" hangingPunct="0">
              <a:spcBef>
                <a:spcPct val="0"/>
              </a:spcBef>
              <a:tabLst>
                <a:tab pos="182563" algn="l"/>
              </a:tabLst>
            </a:pPr>
            <a:r>
              <a:rPr lang="en-GB" sz="2100" b="1">
                <a:solidFill>
                  <a:srgbClr val="800000"/>
                </a:solidFill>
                <a:effectLst/>
                <a:latin typeface="Arial" pitchFamily="34" charset="0"/>
                <a:cs typeface="Times New Roman" pitchFamily="18" charset="0"/>
              </a:rPr>
              <a:t>Reduction</a:t>
            </a:r>
            <a:r>
              <a:rPr lang="en-GB" sz="2100" b="1">
                <a:effectLst/>
                <a:latin typeface="Arial" pitchFamily="34" charset="0"/>
                <a:cs typeface="Times New Roman" pitchFamily="18" charset="0"/>
              </a:rPr>
              <a:t> </a:t>
            </a:r>
            <a:r>
              <a:rPr lang="en-GB" sz="2100">
                <a:effectLst/>
                <a:latin typeface="Arial" pitchFamily="34" charset="0"/>
                <a:cs typeface="Times New Roman" pitchFamily="18" charset="0"/>
              </a:rPr>
              <a:t>is a decline in population size of at least the % stated in criterion A over the specified time period. </a:t>
            </a:r>
            <a:endParaRPr lang="en-US" sz="1800">
              <a:effectLst/>
              <a:latin typeface="Arial" pitchFamily="34" charset="0"/>
              <a:cs typeface="Times New Roman" pitchFamily="18" charset="0"/>
            </a:endParaRPr>
          </a:p>
        </p:txBody>
      </p:sp>
      <p:grpSp>
        <p:nvGrpSpPr>
          <p:cNvPr id="2" name="Group 7"/>
          <p:cNvGrpSpPr>
            <a:grpSpLocks/>
          </p:cNvGrpSpPr>
          <p:nvPr/>
        </p:nvGrpSpPr>
        <p:grpSpPr bwMode="auto">
          <a:xfrm>
            <a:off x="6403975" y="1960563"/>
            <a:ext cx="1330325" cy="542925"/>
            <a:chOff x="2635" y="9064"/>
            <a:chExt cx="3189" cy="1684"/>
          </a:xfrm>
        </p:grpSpPr>
        <p:pic>
          <p:nvPicPr>
            <p:cNvPr id="33824" name="Picture 8"/>
            <p:cNvPicPr>
              <a:picLocks noChangeAspect="1" noChangeArrowheads="1"/>
            </p:cNvPicPr>
            <p:nvPr/>
          </p:nvPicPr>
          <p:blipFill>
            <a:blip r:embed="rId3"/>
            <a:srcRect/>
            <a:stretch>
              <a:fillRect/>
            </a:stretch>
          </p:blipFill>
          <p:spPr bwMode="gray">
            <a:xfrm>
              <a:off x="3055" y="9764"/>
              <a:ext cx="1329" cy="784"/>
            </a:xfrm>
            <a:prstGeom prst="rect">
              <a:avLst/>
            </a:prstGeom>
            <a:noFill/>
            <a:ln w="9525">
              <a:noFill/>
              <a:miter lim="800000"/>
              <a:headEnd/>
              <a:tailEnd/>
            </a:ln>
          </p:spPr>
        </p:pic>
        <p:pic>
          <p:nvPicPr>
            <p:cNvPr id="33825" name="Picture 9"/>
            <p:cNvPicPr>
              <a:picLocks noChangeAspect="1" noChangeArrowheads="1"/>
            </p:cNvPicPr>
            <p:nvPr/>
          </p:nvPicPr>
          <p:blipFill>
            <a:blip r:embed="rId3"/>
            <a:srcRect/>
            <a:stretch>
              <a:fillRect/>
            </a:stretch>
          </p:blipFill>
          <p:spPr bwMode="gray">
            <a:xfrm>
              <a:off x="2635" y="9064"/>
              <a:ext cx="1329" cy="784"/>
            </a:xfrm>
            <a:prstGeom prst="rect">
              <a:avLst/>
            </a:prstGeom>
            <a:noFill/>
            <a:ln w="9525">
              <a:noFill/>
              <a:miter lim="800000"/>
              <a:headEnd/>
              <a:tailEnd/>
            </a:ln>
          </p:spPr>
        </p:pic>
        <p:pic>
          <p:nvPicPr>
            <p:cNvPr id="33826" name="Picture 10"/>
            <p:cNvPicPr>
              <a:picLocks noChangeAspect="1" noChangeArrowheads="1"/>
            </p:cNvPicPr>
            <p:nvPr/>
          </p:nvPicPr>
          <p:blipFill>
            <a:blip r:embed="rId3"/>
            <a:srcRect/>
            <a:stretch>
              <a:fillRect/>
            </a:stretch>
          </p:blipFill>
          <p:spPr bwMode="gray">
            <a:xfrm>
              <a:off x="4075" y="9304"/>
              <a:ext cx="1329" cy="784"/>
            </a:xfrm>
            <a:prstGeom prst="rect">
              <a:avLst/>
            </a:prstGeom>
            <a:noFill/>
            <a:ln w="9525">
              <a:noFill/>
              <a:miter lim="800000"/>
              <a:headEnd/>
              <a:tailEnd/>
            </a:ln>
          </p:spPr>
        </p:pic>
        <p:pic>
          <p:nvPicPr>
            <p:cNvPr id="33827" name="Picture 11"/>
            <p:cNvPicPr>
              <a:picLocks noChangeAspect="1" noChangeArrowheads="1"/>
            </p:cNvPicPr>
            <p:nvPr/>
          </p:nvPicPr>
          <p:blipFill>
            <a:blip r:embed="rId3"/>
            <a:srcRect/>
            <a:stretch>
              <a:fillRect/>
            </a:stretch>
          </p:blipFill>
          <p:spPr bwMode="gray">
            <a:xfrm>
              <a:off x="4495" y="9964"/>
              <a:ext cx="1329" cy="784"/>
            </a:xfrm>
            <a:prstGeom prst="rect">
              <a:avLst/>
            </a:prstGeom>
            <a:noFill/>
            <a:ln w="9525">
              <a:noFill/>
              <a:miter lim="800000"/>
              <a:headEnd/>
              <a:tailEnd/>
            </a:ln>
          </p:spPr>
        </p:pic>
      </p:grpSp>
      <p:grpSp>
        <p:nvGrpSpPr>
          <p:cNvPr id="3" name="Group 12"/>
          <p:cNvGrpSpPr>
            <a:grpSpLocks/>
          </p:cNvGrpSpPr>
          <p:nvPr/>
        </p:nvGrpSpPr>
        <p:grpSpPr bwMode="auto">
          <a:xfrm>
            <a:off x="8124825" y="3560763"/>
            <a:ext cx="688975" cy="439737"/>
            <a:chOff x="4915" y="11004"/>
            <a:chExt cx="1649" cy="1364"/>
          </a:xfrm>
        </p:grpSpPr>
        <p:pic>
          <p:nvPicPr>
            <p:cNvPr id="33822" name="Picture 13"/>
            <p:cNvPicPr>
              <a:picLocks noChangeAspect="1" noChangeArrowheads="1"/>
            </p:cNvPicPr>
            <p:nvPr/>
          </p:nvPicPr>
          <p:blipFill>
            <a:blip r:embed="rId3"/>
            <a:srcRect/>
            <a:stretch>
              <a:fillRect/>
            </a:stretch>
          </p:blipFill>
          <p:spPr bwMode="gray">
            <a:xfrm>
              <a:off x="4915" y="11004"/>
              <a:ext cx="1329" cy="784"/>
            </a:xfrm>
            <a:prstGeom prst="rect">
              <a:avLst/>
            </a:prstGeom>
            <a:noFill/>
            <a:ln w="9525">
              <a:noFill/>
              <a:miter lim="800000"/>
              <a:headEnd/>
              <a:tailEnd/>
            </a:ln>
          </p:spPr>
        </p:pic>
        <p:pic>
          <p:nvPicPr>
            <p:cNvPr id="33823" name="Picture 14"/>
            <p:cNvPicPr>
              <a:picLocks noChangeAspect="1" noChangeArrowheads="1"/>
            </p:cNvPicPr>
            <p:nvPr/>
          </p:nvPicPr>
          <p:blipFill>
            <a:blip r:embed="rId3"/>
            <a:srcRect/>
            <a:stretch>
              <a:fillRect/>
            </a:stretch>
          </p:blipFill>
          <p:spPr bwMode="gray">
            <a:xfrm>
              <a:off x="5235" y="11584"/>
              <a:ext cx="1329" cy="784"/>
            </a:xfrm>
            <a:prstGeom prst="rect">
              <a:avLst/>
            </a:prstGeom>
            <a:noFill/>
            <a:ln w="9525">
              <a:noFill/>
              <a:miter lim="800000"/>
              <a:headEnd/>
              <a:tailEnd/>
            </a:ln>
          </p:spPr>
        </p:pic>
      </p:grpSp>
      <p:grpSp>
        <p:nvGrpSpPr>
          <p:cNvPr id="4" name="Group 15"/>
          <p:cNvGrpSpPr>
            <a:grpSpLocks/>
          </p:cNvGrpSpPr>
          <p:nvPr/>
        </p:nvGrpSpPr>
        <p:grpSpPr bwMode="auto">
          <a:xfrm>
            <a:off x="6238875" y="2443163"/>
            <a:ext cx="1866900" cy="1293812"/>
            <a:chOff x="1793" y="2365"/>
            <a:chExt cx="1604" cy="1391"/>
          </a:xfrm>
        </p:grpSpPr>
        <p:sp>
          <p:nvSpPr>
            <p:cNvPr id="138256" name="Line 16"/>
            <p:cNvSpPr>
              <a:spLocks noChangeShapeType="1"/>
            </p:cNvSpPr>
            <p:nvPr/>
          </p:nvSpPr>
          <p:spPr bwMode="gray">
            <a:xfrm>
              <a:off x="1793" y="2365"/>
              <a:ext cx="201" cy="0"/>
            </a:xfrm>
            <a:prstGeom prst="line">
              <a:avLst/>
            </a:prstGeom>
            <a:noFill/>
            <a:ln w="31750">
              <a:solidFill>
                <a:srgbClr val="000000"/>
              </a:solidFill>
              <a:round/>
              <a:headEnd/>
              <a:tailEnd/>
            </a:ln>
            <a:effectLst/>
          </p:spPr>
          <p:txBody>
            <a:bodyPr/>
            <a:lstStyle/>
            <a:p>
              <a:pPr>
                <a:defRPr/>
              </a:pPr>
              <a:endParaRPr lang="en-GB"/>
            </a:p>
          </p:txBody>
        </p:sp>
        <p:sp>
          <p:nvSpPr>
            <p:cNvPr id="138257" name="Line 17"/>
            <p:cNvSpPr>
              <a:spLocks noChangeShapeType="1"/>
            </p:cNvSpPr>
            <p:nvPr/>
          </p:nvSpPr>
          <p:spPr bwMode="gray">
            <a:xfrm>
              <a:off x="1994" y="2365"/>
              <a:ext cx="1073" cy="1391"/>
            </a:xfrm>
            <a:prstGeom prst="line">
              <a:avLst/>
            </a:prstGeom>
            <a:noFill/>
            <a:ln w="31750">
              <a:solidFill>
                <a:srgbClr val="000000"/>
              </a:solidFill>
              <a:round/>
              <a:headEnd/>
              <a:tailEnd/>
            </a:ln>
            <a:effectLst/>
          </p:spPr>
          <p:txBody>
            <a:bodyPr/>
            <a:lstStyle/>
            <a:p>
              <a:pPr>
                <a:defRPr/>
              </a:pPr>
              <a:endParaRPr lang="en-GB"/>
            </a:p>
          </p:txBody>
        </p:sp>
        <p:sp>
          <p:nvSpPr>
            <p:cNvPr id="138258" name="Line 18"/>
            <p:cNvSpPr>
              <a:spLocks noChangeShapeType="1"/>
            </p:cNvSpPr>
            <p:nvPr/>
          </p:nvSpPr>
          <p:spPr bwMode="gray">
            <a:xfrm>
              <a:off x="3067" y="3756"/>
              <a:ext cx="330" cy="0"/>
            </a:xfrm>
            <a:prstGeom prst="line">
              <a:avLst/>
            </a:prstGeom>
            <a:noFill/>
            <a:ln w="31750">
              <a:solidFill>
                <a:srgbClr val="000000"/>
              </a:solidFill>
              <a:round/>
              <a:headEnd/>
              <a:tailEnd/>
            </a:ln>
            <a:effectLst/>
          </p:spPr>
          <p:txBody>
            <a:bodyPr/>
            <a:lstStyle/>
            <a:p>
              <a:pPr>
                <a:defRPr/>
              </a:pPr>
              <a:endParaRPr lang="en-GB"/>
            </a:p>
          </p:txBody>
        </p:sp>
      </p:grpSp>
      <p:grpSp>
        <p:nvGrpSpPr>
          <p:cNvPr id="5" name="Group 29"/>
          <p:cNvGrpSpPr>
            <a:grpSpLocks/>
          </p:cNvGrpSpPr>
          <p:nvPr/>
        </p:nvGrpSpPr>
        <p:grpSpPr bwMode="auto">
          <a:xfrm>
            <a:off x="5127625" y="2055813"/>
            <a:ext cx="3462338" cy="2093912"/>
            <a:chOff x="3092" y="1204"/>
            <a:chExt cx="2287" cy="1524"/>
          </a:xfrm>
        </p:grpSpPr>
        <p:sp>
          <p:nvSpPr>
            <p:cNvPr id="138260" name="Line 20"/>
            <p:cNvSpPr>
              <a:spLocks noChangeShapeType="1"/>
            </p:cNvSpPr>
            <p:nvPr/>
          </p:nvSpPr>
          <p:spPr bwMode="gray">
            <a:xfrm flipV="1">
              <a:off x="3744" y="2556"/>
              <a:ext cx="1548" cy="0"/>
            </a:xfrm>
            <a:prstGeom prst="line">
              <a:avLst/>
            </a:prstGeom>
            <a:noFill/>
            <a:ln w="38100">
              <a:solidFill>
                <a:srgbClr val="000000"/>
              </a:solidFill>
              <a:round/>
              <a:headEnd/>
              <a:tailEnd type="triangle" w="med" len="med"/>
            </a:ln>
            <a:effectLst/>
          </p:spPr>
          <p:txBody>
            <a:bodyPr/>
            <a:lstStyle/>
            <a:p>
              <a:pPr>
                <a:defRPr/>
              </a:pPr>
              <a:endParaRPr lang="en-GB"/>
            </a:p>
          </p:txBody>
        </p:sp>
        <p:sp>
          <p:nvSpPr>
            <p:cNvPr id="138261" name="Line 21"/>
            <p:cNvSpPr>
              <a:spLocks noChangeShapeType="1"/>
            </p:cNvSpPr>
            <p:nvPr/>
          </p:nvSpPr>
          <p:spPr bwMode="gray">
            <a:xfrm flipV="1">
              <a:off x="3744" y="1204"/>
              <a:ext cx="0" cy="1365"/>
            </a:xfrm>
            <a:prstGeom prst="line">
              <a:avLst/>
            </a:prstGeom>
            <a:noFill/>
            <a:ln w="38100">
              <a:solidFill>
                <a:srgbClr val="000000"/>
              </a:solidFill>
              <a:round/>
              <a:headEnd/>
              <a:tailEnd type="triangle" w="med" len="med"/>
            </a:ln>
            <a:effectLst/>
          </p:spPr>
          <p:txBody>
            <a:bodyPr/>
            <a:lstStyle/>
            <a:p>
              <a:pPr>
                <a:defRPr/>
              </a:pPr>
              <a:endParaRPr lang="en-GB"/>
            </a:p>
          </p:txBody>
        </p:sp>
        <p:sp>
          <p:nvSpPr>
            <p:cNvPr id="33817" name="Text Box 22"/>
            <p:cNvSpPr txBox="1">
              <a:spLocks noChangeArrowheads="1"/>
            </p:cNvSpPr>
            <p:nvPr/>
          </p:nvSpPr>
          <p:spPr bwMode="gray">
            <a:xfrm>
              <a:off x="4969" y="2584"/>
              <a:ext cx="410" cy="144"/>
            </a:xfrm>
            <a:prstGeom prst="rect">
              <a:avLst/>
            </a:prstGeom>
            <a:noFill/>
            <a:ln w="9525">
              <a:noFill/>
              <a:miter lim="800000"/>
              <a:headEnd/>
              <a:tailEnd/>
            </a:ln>
          </p:spPr>
          <p:txBody>
            <a:bodyPr/>
            <a:lstStyle/>
            <a:p>
              <a:pPr>
                <a:spcBef>
                  <a:spcPct val="0"/>
                </a:spcBef>
              </a:pPr>
              <a:r>
                <a:rPr lang="en-US" sz="1200" b="1">
                  <a:effectLst/>
                  <a:latin typeface="Arial" pitchFamily="34" charset="0"/>
                </a:rPr>
                <a:t>Time</a:t>
              </a:r>
            </a:p>
          </p:txBody>
        </p:sp>
        <p:sp>
          <p:nvSpPr>
            <p:cNvPr id="33818" name="Text Box 23"/>
            <p:cNvSpPr txBox="1">
              <a:spLocks noChangeArrowheads="1"/>
            </p:cNvSpPr>
            <p:nvPr/>
          </p:nvSpPr>
          <p:spPr bwMode="gray">
            <a:xfrm>
              <a:off x="3092" y="1250"/>
              <a:ext cx="649" cy="247"/>
            </a:xfrm>
            <a:prstGeom prst="rect">
              <a:avLst/>
            </a:prstGeom>
            <a:noFill/>
            <a:ln w="9525">
              <a:noFill/>
              <a:miter lim="800000"/>
              <a:headEnd/>
              <a:tailEnd/>
            </a:ln>
          </p:spPr>
          <p:txBody>
            <a:bodyPr/>
            <a:lstStyle/>
            <a:p>
              <a:pPr>
                <a:spcBef>
                  <a:spcPct val="0"/>
                </a:spcBef>
              </a:pPr>
              <a:r>
                <a:rPr lang="en-US" sz="1200" b="1">
                  <a:effectLst/>
                  <a:latin typeface="Arial" pitchFamily="34" charset="0"/>
                </a:rPr>
                <a:t>Population Size</a:t>
              </a:r>
              <a:endParaRPr lang="en-US" sz="1200">
                <a:effectLst/>
                <a:latin typeface="Arial" pitchFamily="34" charset="0"/>
              </a:endParaRPr>
            </a:p>
          </p:txBody>
        </p:sp>
      </p:grpSp>
      <p:pic>
        <p:nvPicPr>
          <p:cNvPr id="33801" name="Picture 24" descr="Redlist_en_front_cover"/>
          <p:cNvPicPr>
            <a:picLocks noChangeAspect="1" noChangeArrowheads="1"/>
          </p:cNvPicPr>
          <p:nvPr/>
        </p:nvPicPr>
        <p:blipFill>
          <a:blip r:embed="rId4"/>
          <a:srcRect/>
          <a:stretch>
            <a:fillRect/>
          </a:stretch>
        </p:blipFill>
        <p:spPr bwMode="gray">
          <a:xfrm>
            <a:off x="127000" y="114300"/>
            <a:ext cx="814388" cy="1143000"/>
          </a:xfrm>
          <a:prstGeom prst="rect">
            <a:avLst/>
          </a:prstGeom>
          <a:noFill/>
          <a:ln w="9525">
            <a:solidFill>
              <a:schemeClr val="tx2"/>
            </a:solidFill>
            <a:miter lim="800000"/>
            <a:headEnd/>
            <a:tailEnd/>
          </a:ln>
        </p:spPr>
      </p:pic>
      <p:grpSp>
        <p:nvGrpSpPr>
          <p:cNvPr id="6" name="Group 41"/>
          <p:cNvGrpSpPr>
            <a:grpSpLocks/>
          </p:cNvGrpSpPr>
          <p:nvPr/>
        </p:nvGrpSpPr>
        <p:grpSpPr bwMode="auto">
          <a:xfrm>
            <a:off x="1806575" y="4302125"/>
            <a:ext cx="7229475" cy="2151063"/>
            <a:chOff x="1138" y="2728"/>
            <a:chExt cx="4554" cy="1355"/>
          </a:xfrm>
        </p:grpSpPr>
        <p:sp>
          <p:nvSpPr>
            <p:cNvPr id="138270" name="Text Box 30"/>
            <p:cNvSpPr txBox="1">
              <a:spLocks noChangeArrowheads="1"/>
            </p:cNvSpPr>
            <p:nvPr/>
          </p:nvSpPr>
          <p:spPr bwMode="gray">
            <a:xfrm>
              <a:off x="1138" y="2728"/>
              <a:ext cx="3900" cy="288"/>
            </a:xfrm>
            <a:prstGeom prst="rect">
              <a:avLst/>
            </a:prstGeom>
            <a:solidFill>
              <a:srgbClr val="003300"/>
            </a:solidFill>
            <a:ln w="9525">
              <a:solidFill>
                <a:srgbClr val="001E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Continuing Decline</a:t>
              </a:r>
              <a:endParaRPr lang="en-US" sz="2300" b="1">
                <a:effectLst/>
                <a:latin typeface="Arial" pitchFamily="34" charset="0"/>
              </a:endParaRPr>
            </a:p>
          </p:txBody>
        </p:sp>
        <p:sp>
          <p:nvSpPr>
            <p:cNvPr id="138271" name="Text Box 31"/>
            <p:cNvSpPr txBox="1">
              <a:spLocks noChangeArrowheads="1"/>
            </p:cNvSpPr>
            <p:nvPr/>
          </p:nvSpPr>
          <p:spPr bwMode="gray">
            <a:xfrm>
              <a:off x="2777" y="3217"/>
              <a:ext cx="2915" cy="866"/>
            </a:xfrm>
            <a:prstGeom prst="rect">
              <a:avLst/>
            </a:prstGeom>
            <a:noFill/>
            <a:ln w="9525">
              <a:noFill/>
              <a:miter lim="800000"/>
              <a:headEnd/>
              <a:tailEnd/>
            </a:ln>
            <a:effectLst/>
          </p:spPr>
          <p:txBody>
            <a:bodyPr>
              <a:spAutoFit/>
            </a:bodyPr>
            <a:lstStyle/>
            <a:p>
              <a:pPr algn="l" eaLnBrk="0" hangingPunct="0">
                <a:spcBef>
                  <a:spcPct val="0"/>
                </a:spcBef>
                <a:defRPr/>
              </a:pPr>
              <a:r>
                <a:rPr lang="en-GB" sz="2100" b="1">
                  <a:solidFill>
                    <a:srgbClr val="800000"/>
                  </a:solidFill>
                  <a:effectLst/>
                  <a:latin typeface="Arial" pitchFamily="34" charset="0"/>
                  <a:cs typeface="Times New Roman" pitchFamily="18" charset="0"/>
                </a:rPr>
                <a:t>Continuing Decline</a:t>
              </a:r>
              <a:r>
                <a:rPr lang="en-GB" sz="2100" b="1">
                  <a:effectLst/>
                  <a:latin typeface="Arial" pitchFamily="34" charset="0"/>
                  <a:cs typeface="Times New Roman" pitchFamily="18" charset="0"/>
                </a:rPr>
                <a:t> </a:t>
              </a:r>
              <a:r>
                <a:rPr lang="en-GB" sz="2100">
                  <a:effectLst/>
                  <a:latin typeface="Arial" pitchFamily="34" charset="0"/>
                  <a:cs typeface="Times New Roman" pitchFamily="18" charset="0"/>
                </a:rPr>
                <a:t>is a recent, current or projected future decline which is liable to continue unless remedial measures are taken.</a:t>
              </a:r>
              <a:endParaRPr lang="en-US" sz="2100">
                <a:effectLst>
                  <a:outerShdw blurRad="38100" dist="38100" dir="2700000" algn="tl">
                    <a:srgbClr val="C0C0C0"/>
                  </a:outerShdw>
                </a:effectLst>
                <a:latin typeface="Arial" pitchFamily="34" charset="0"/>
                <a:cs typeface="Times New Roman" pitchFamily="18" charset="0"/>
              </a:endParaRPr>
            </a:p>
          </p:txBody>
        </p:sp>
      </p:grpSp>
      <p:grpSp>
        <p:nvGrpSpPr>
          <p:cNvPr id="7" name="Group 42"/>
          <p:cNvGrpSpPr>
            <a:grpSpLocks/>
          </p:cNvGrpSpPr>
          <p:nvPr/>
        </p:nvGrpSpPr>
        <p:grpSpPr bwMode="auto">
          <a:xfrm>
            <a:off x="330200" y="4884738"/>
            <a:ext cx="3810000" cy="1784350"/>
            <a:chOff x="208" y="3077"/>
            <a:chExt cx="2400" cy="1124"/>
          </a:xfrm>
        </p:grpSpPr>
        <p:grpSp>
          <p:nvGrpSpPr>
            <p:cNvPr id="8" name="Group 32"/>
            <p:cNvGrpSpPr>
              <a:grpSpLocks/>
            </p:cNvGrpSpPr>
            <p:nvPr/>
          </p:nvGrpSpPr>
          <p:grpSpPr bwMode="auto">
            <a:xfrm>
              <a:off x="208" y="3077"/>
              <a:ext cx="2400" cy="1124"/>
              <a:chOff x="348" y="2436"/>
              <a:chExt cx="2400" cy="1488"/>
            </a:xfrm>
          </p:grpSpPr>
          <p:grpSp>
            <p:nvGrpSpPr>
              <p:cNvPr id="9" name="Group 33"/>
              <p:cNvGrpSpPr>
                <a:grpSpLocks/>
              </p:cNvGrpSpPr>
              <p:nvPr/>
            </p:nvGrpSpPr>
            <p:grpSpPr bwMode="auto">
              <a:xfrm>
                <a:off x="348" y="2436"/>
                <a:ext cx="2400" cy="1488"/>
                <a:chOff x="249" y="2172"/>
                <a:chExt cx="2568" cy="1888"/>
              </a:xfrm>
            </p:grpSpPr>
            <p:sp>
              <p:nvSpPr>
                <p:cNvPr id="138274" name="Freeform 34"/>
                <p:cNvSpPr>
                  <a:spLocks/>
                </p:cNvSpPr>
                <p:nvPr/>
              </p:nvSpPr>
              <p:spPr bwMode="gray">
                <a:xfrm>
                  <a:off x="249" y="2172"/>
                  <a:ext cx="541" cy="1888"/>
                </a:xfrm>
                <a:custGeom>
                  <a:avLst/>
                  <a:gdLst/>
                  <a:ahLst/>
                  <a:cxnLst>
                    <a:cxn ang="0">
                      <a:pos x="0" y="3777"/>
                    </a:cxn>
                    <a:cxn ang="0">
                      <a:pos x="1081" y="3069"/>
                    </a:cxn>
                    <a:cxn ang="0">
                      <a:pos x="1081" y="0"/>
                    </a:cxn>
                    <a:cxn ang="0">
                      <a:pos x="0" y="589"/>
                    </a:cxn>
                    <a:cxn ang="0">
                      <a:pos x="0" y="3777"/>
                    </a:cxn>
                  </a:cxnLst>
                  <a:rect l="0" t="0" r="r" b="b"/>
                  <a:pathLst>
                    <a:path w="1081" h="3777">
                      <a:moveTo>
                        <a:pt x="0" y="3777"/>
                      </a:moveTo>
                      <a:lnTo>
                        <a:pt x="1081" y="3069"/>
                      </a:lnTo>
                      <a:lnTo>
                        <a:pt x="1081" y="0"/>
                      </a:lnTo>
                      <a:lnTo>
                        <a:pt x="0" y="589"/>
                      </a:lnTo>
                      <a:lnTo>
                        <a:pt x="0" y="3777"/>
                      </a:lnTo>
                      <a:close/>
                    </a:path>
                  </a:pathLst>
                </a:custGeom>
                <a:solidFill>
                  <a:srgbClr val="808080"/>
                </a:solidFill>
                <a:ln w="15875">
                  <a:solidFill>
                    <a:srgbClr val="000000"/>
                  </a:solidFill>
                  <a:prstDash val="solid"/>
                  <a:round/>
                  <a:headEnd/>
                  <a:tailEnd/>
                </a:ln>
              </p:spPr>
              <p:txBody>
                <a:bodyPr/>
                <a:lstStyle/>
                <a:p>
                  <a:pPr>
                    <a:defRPr/>
                  </a:pPr>
                  <a:endParaRPr lang="en-GB"/>
                </a:p>
              </p:txBody>
            </p:sp>
            <p:sp>
              <p:nvSpPr>
                <p:cNvPr id="138275" name="Freeform 35"/>
                <p:cNvSpPr>
                  <a:spLocks/>
                </p:cNvSpPr>
                <p:nvPr/>
              </p:nvSpPr>
              <p:spPr bwMode="gray">
                <a:xfrm>
                  <a:off x="249" y="3707"/>
                  <a:ext cx="2568" cy="353"/>
                </a:xfrm>
                <a:custGeom>
                  <a:avLst/>
                  <a:gdLst/>
                  <a:ahLst/>
                  <a:cxnLst>
                    <a:cxn ang="0">
                      <a:pos x="0" y="708"/>
                    </a:cxn>
                    <a:cxn ang="0">
                      <a:pos x="3875" y="708"/>
                    </a:cxn>
                    <a:cxn ang="0">
                      <a:pos x="5136" y="0"/>
                    </a:cxn>
                    <a:cxn ang="0">
                      <a:pos x="1081" y="0"/>
                    </a:cxn>
                    <a:cxn ang="0">
                      <a:pos x="0" y="708"/>
                    </a:cxn>
                  </a:cxnLst>
                  <a:rect l="0" t="0" r="r" b="b"/>
                  <a:pathLst>
                    <a:path w="5136" h="708">
                      <a:moveTo>
                        <a:pt x="0" y="708"/>
                      </a:moveTo>
                      <a:lnTo>
                        <a:pt x="3875" y="708"/>
                      </a:lnTo>
                      <a:lnTo>
                        <a:pt x="5136" y="0"/>
                      </a:lnTo>
                      <a:lnTo>
                        <a:pt x="1081" y="0"/>
                      </a:lnTo>
                      <a:lnTo>
                        <a:pt x="0" y="708"/>
                      </a:lnTo>
                      <a:close/>
                    </a:path>
                  </a:pathLst>
                </a:custGeom>
                <a:solidFill>
                  <a:srgbClr val="C0C0C0"/>
                </a:solidFill>
                <a:ln w="15875">
                  <a:solidFill>
                    <a:srgbClr val="000000"/>
                  </a:solidFill>
                  <a:prstDash val="solid"/>
                  <a:round/>
                  <a:headEnd/>
                  <a:tailEnd/>
                </a:ln>
              </p:spPr>
              <p:txBody>
                <a:bodyPr/>
                <a:lstStyle/>
                <a:p>
                  <a:pPr>
                    <a:defRPr/>
                  </a:pPr>
                  <a:endParaRPr lang="en-GB"/>
                </a:p>
              </p:txBody>
            </p:sp>
          </p:grpSp>
          <p:sp>
            <p:nvSpPr>
              <p:cNvPr id="138276" name="Freeform 36"/>
              <p:cNvSpPr>
                <a:spLocks/>
              </p:cNvSpPr>
              <p:nvPr/>
            </p:nvSpPr>
            <p:spPr bwMode="gray">
              <a:xfrm>
                <a:off x="516" y="2856"/>
                <a:ext cx="1536" cy="972"/>
              </a:xfrm>
              <a:custGeom>
                <a:avLst/>
                <a:gdLst/>
                <a:ahLst/>
                <a:cxnLst>
                  <a:cxn ang="0">
                    <a:pos x="0" y="0"/>
                  </a:cxn>
                  <a:cxn ang="0">
                    <a:pos x="12" y="972"/>
                  </a:cxn>
                  <a:cxn ang="0">
                    <a:pos x="1536" y="948"/>
                  </a:cxn>
                  <a:cxn ang="0">
                    <a:pos x="1020" y="408"/>
                  </a:cxn>
                  <a:cxn ang="0">
                    <a:pos x="780" y="504"/>
                  </a:cxn>
                  <a:cxn ang="0">
                    <a:pos x="444" y="120"/>
                  </a:cxn>
                  <a:cxn ang="0">
                    <a:pos x="228" y="228"/>
                  </a:cxn>
                  <a:cxn ang="0">
                    <a:pos x="0" y="0"/>
                  </a:cxn>
                </a:cxnLst>
                <a:rect l="0" t="0" r="r" b="b"/>
                <a:pathLst>
                  <a:path w="1536" h="972">
                    <a:moveTo>
                      <a:pt x="0" y="0"/>
                    </a:moveTo>
                    <a:lnTo>
                      <a:pt x="12" y="972"/>
                    </a:lnTo>
                    <a:lnTo>
                      <a:pt x="1536" y="948"/>
                    </a:lnTo>
                    <a:lnTo>
                      <a:pt x="1020" y="408"/>
                    </a:lnTo>
                    <a:lnTo>
                      <a:pt x="780" y="504"/>
                    </a:lnTo>
                    <a:lnTo>
                      <a:pt x="444" y="120"/>
                    </a:lnTo>
                    <a:lnTo>
                      <a:pt x="228" y="228"/>
                    </a:lnTo>
                    <a:lnTo>
                      <a:pt x="0" y="0"/>
                    </a:lnTo>
                    <a:close/>
                  </a:path>
                </a:pathLst>
              </a:custGeom>
              <a:solidFill>
                <a:srgbClr val="0000FF"/>
              </a:solidFill>
              <a:ln w="9525" cap="flat" cmpd="sng">
                <a:solidFill>
                  <a:schemeClr val="tx1"/>
                </a:solidFill>
                <a:prstDash val="solid"/>
                <a:round/>
                <a:headEnd/>
                <a:tailEnd/>
              </a:ln>
              <a:effectLst/>
            </p:spPr>
            <p:txBody>
              <a:bodyPr wrap="none" anchor="ctr">
                <a:spAutoFit/>
              </a:bodyPr>
              <a:lstStyle/>
              <a:p>
                <a:pPr>
                  <a:defRPr/>
                </a:pPr>
                <a:endParaRPr lang="en-GB"/>
              </a:p>
            </p:txBody>
          </p:sp>
          <p:sp>
            <p:nvSpPr>
              <p:cNvPr id="138277" name="Freeform 37"/>
              <p:cNvSpPr>
                <a:spLocks/>
              </p:cNvSpPr>
              <p:nvPr/>
            </p:nvSpPr>
            <p:spPr bwMode="gray">
              <a:xfrm>
                <a:off x="516" y="2772"/>
                <a:ext cx="468" cy="311"/>
              </a:xfrm>
              <a:custGeom>
                <a:avLst/>
                <a:gdLst/>
                <a:ahLst/>
                <a:cxnLst>
                  <a:cxn ang="0">
                    <a:pos x="0" y="81"/>
                  </a:cxn>
                  <a:cxn ang="0">
                    <a:pos x="253" y="0"/>
                  </a:cxn>
                  <a:cxn ang="0">
                    <a:pos x="468" y="204"/>
                  </a:cxn>
                  <a:cxn ang="0">
                    <a:pos x="228" y="312"/>
                  </a:cxn>
                  <a:cxn ang="0">
                    <a:pos x="0" y="81"/>
                  </a:cxn>
                </a:cxnLst>
                <a:rect l="0" t="0" r="r" b="b"/>
                <a:pathLst>
                  <a:path w="468" h="312">
                    <a:moveTo>
                      <a:pt x="0" y="81"/>
                    </a:moveTo>
                    <a:lnTo>
                      <a:pt x="253" y="0"/>
                    </a:lnTo>
                    <a:lnTo>
                      <a:pt x="468" y="204"/>
                    </a:lnTo>
                    <a:lnTo>
                      <a:pt x="228" y="312"/>
                    </a:lnTo>
                    <a:lnTo>
                      <a:pt x="0" y="81"/>
                    </a:lnTo>
                    <a:close/>
                  </a:path>
                </a:pathLst>
              </a:custGeom>
              <a:solidFill>
                <a:srgbClr val="000080"/>
              </a:solidFill>
              <a:ln w="15875">
                <a:solidFill>
                  <a:srgbClr val="000000"/>
                </a:solidFill>
                <a:prstDash val="solid"/>
                <a:round/>
                <a:headEnd/>
                <a:tailEnd/>
              </a:ln>
            </p:spPr>
            <p:txBody>
              <a:bodyPr/>
              <a:lstStyle/>
              <a:p>
                <a:pPr>
                  <a:defRPr/>
                </a:pPr>
                <a:endParaRPr lang="en-GB"/>
              </a:p>
            </p:txBody>
          </p:sp>
          <p:sp>
            <p:nvSpPr>
              <p:cNvPr id="138278" name="Freeform 38"/>
              <p:cNvSpPr>
                <a:spLocks/>
              </p:cNvSpPr>
              <p:nvPr/>
            </p:nvSpPr>
            <p:spPr bwMode="gray">
              <a:xfrm>
                <a:off x="960" y="2879"/>
                <a:ext cx="636" cy="469"/>
              </a:xfrm>
              <a:custGeom>
                <a:avLst/>
                <a:gdLst/>
                <a:ahLst/>
                <a:cxnLst>
                  <a:cxn ang="0">
                    <a:pos x="0" y="96"/>
                  </a:cxn>
                  <a:cxn ang="0">
                    <a:pos x="288" y="0"/>
                  </a:cxn>
                  <a:cxn ang="0">
                    <a:pos x="636" y="348"/>
                  </a:cxn>
                  <a:cxn ang="0">
                    <a:pos x="336" y="468"/>
                  </a:cxn>
                  <a:cxn ang="0">
                    <a:pos x="0" y="96"/>
                  </a:cxn>
                </a:cxnLst>
                <a:rect l="0" t="0" r="r" b="b"/>
                <a:pathLst>
                  <a:path w="636" h="468">
                    <a:moveTo>
                      <a:pt x="0" y="96"/>
                    </a:moveTo>
                    <a:lnTo>
                      <a:pt x="288" y="0"/>
                    </a:lnTo>
                    <a:lnTo>
                      <a:pt x="636" y="348"/>
                    </a:lnTo>
                    <a:lnTo>
                      <a:pt x="336" y="468"/>
                    </a:lnTo>
                    <a:lnTo>
                      <a:pt x="0" y="96"/>
                    </a:lnTo>
                    <a:close/>
                  </a:path>
                </a:pathLst>
              </a:custGeom>
              <a:solidFill>
                <a:srgbClr val="000080"/>
              </a:solidFill>
              <a:ln w="15875">
                <a:solidFill>
                  <a:srgbClr val="000000"/>
                </a:solidFill>
                <a:prstDash val="solid"/>
                <a:round/>
                <a:headEnd/>
                <a:tailEnd/>
              </a:ln>
            </p:spPr>
            <p:txBody>
              <a:bodyPr/>
              <a:lstStyle/>
              <a:p>
                <a:pPr>
                  <a:defRPr/>
                </a:pPr>
                <a:endParaRPr lang="en-GB"/>
              </a:p>
            </p:txBody>
          </p:sp>
          <p:sp>
            <p:nvSpPr>
              <p:cNvPr id="138279" name="Freeform 39"/>
              <p:cNvSpPr>
                <a:spLocks/>
              </p:cNvSpPr>
              <p:nvPr/>
            </p:nvSpPr>
            <p:spPr bwMode="gray">
              <a:xfrm>
                <a:off x="1536" y="3144"/>
                <a:ext cx="780" cy="659"/>
              </a:xfrm>
              <a:custGeom>
                <a:avLst/>
                <a:gdLst/>
                <a:ahLst/>
                <a:cxnLst>
                  <a:cxn ang="0">
                    <a:pos x="0" y="108"/>
                  </a:cxn>
                  <a:cxn ang="0">
                    <a:pos x="312" y="0"/>
                  </a:cxn>
                  <a:cxn ang="0">
                    <a:pos x="780" y="540"/>
                  </a:cxn>
                  <a:cxn ang="0">
                    <a:pos x="516" y="660"/>
                  </a:cxn>
                  <a:cxn ang="0">
                    <a:pos x="0" y="108"/>
                  </a:cxn>
                </a:cxnLst>
                <a:rect l="0" t="0" r="r" b="b"/>
                <a:pathLst>
                  <a:path w="780" h="660">
                    <a:moveTo>
                      <a:pt x="0" y="108"/>
                    </a:moveTo>
                    <a:lnTo>
                      <a:pt x="312" y="0"/>
                    </a:lnTo>
                    <a:lnTo>
                      <a:pt x="780" y="540"/>
                    </a:lnTo>
                    <a:lnTo>
                      <a:pt x="516" y="660"/>
                    </a:lnTo>
                    <a:lnTo>
                      <a:pt x="0" y="108"/>
                    </a:lnTo>
                    <a:close/>
                  </a:path>
                </a:pathLst>
              </a:custGeom>
              <a:solidFill>
                <a:srgbClr val="000080"/>
              </a:solidFill>
              <a:ln w="15875">
                <a:solidFill>
                  <a:srgbClr val="000000"/>
                </a:solidFill>
                <a:prstDash val="solid"/>
                <a:round/>
                <a:headEnd/>
                <a:tailEnd/>
              </a:ln>
            </p:spPr>
            <p:txBody>
              <a:bodyPr/>
              <a:lstStyle/>
              <a:p>
                <a:pPr>
                  <a:defRPr/>
                </a:pPr>
                <a:endParaRPr lang="en-GB"/>
              </a:p>
            </p:txBody>
          </p:sp>
        </p:grpSp>
        <p:sp>
          <p:nvSpPr>
            <p:cNvPr id="138280" name="Freeform 40"/>
            <p:cNvSpPr>
              <a:spLocks/>
            </p:cNvSpPr>
            <p:nvPr/>
          </p:nvSpPr>
          <p:spPr bwMode="ltGray">
            <a:xfrm>
              <a:off x="376" y="3368"/>
              <a:ext cx="1536" cy="725"/>
            </a:xfrm>
            <a:custGeom>
              <a:avLst/>
              <a:gdLst/>
              <a:ahLst/>
              <a:cxnLst>
                <a:cxn ang="0">
                  <a:pos x="0" y="0"/>
                </a:cxn>
                <a:cxn ang="0">
                  <a:pos x="216" y="228"/>
                </a:cxn>
                <a:cxn ang="0">
                  <a:pos x="456" y="108"/>
                </a:cxn>
                <a:cxn ang="0">
                  <a:pos x="768" y="492"/>
                </a:cxn>
                <a:cxn ang="0">
                  <a:pos x="1008" y="396"/>
                </a:cxn>
                <a:cxn ang="0">
                  <a:pos x="1536" y="924"/>
                </a:cxn>
              </a:cxnLst>
              <a:rect l="0" t="0" r="r" b="b"/>
              <a:pathLst>
                <a:path w="1536" h="924">
                  <a:moveTo>
                    <a:pt x="0" y="0"/>
                  </a:moveTo>
                  <a:lnTo>
                    <a:pt x="216" y="228"/>
                  </a:lnTo>
                  <a:lnTo>
                    <a:pt x="456" y="108"/>
                  </a:lnTo>
                  <a:lnTo>
                    <a:pt x="768" y="492"/>
                  </a:lnTo>
                  <a:lnTo>
                    <a:pt x="1008" y="396"/>
                  </a:lnTo>
                  <a:lnTo>
                    <a:pt x="1536" y="924"/>
                  </a:lnTo>
                </a:path>
              </a:pathLst>
            </a:custGeom>
            <a:noFill/>
            <a:ln w="88900" cap="flat" cmpd="sng">
              <a:solidFill>
                <a:srgbClr val="FF0000"/>
              </a:solidFill>
              <a:prstDash val="solid"/>
              <a:round/>
              <a:headEnd/>
              <a:tailEnd type="triangle" w="med" len="med"/>
            </a:ln>
            <a:effectLst/>
          </p:spPr>
          <p:txBody>
            <a:bodyPr anchor="ctr">
              <a:spAutoFit/>
            </a:bodyPr>
            <a:lstStyle/>
            <a:p>
              <a:pPr>
                <a:defRPr/>
              </a:pPr>
              <a:endParaRPr lang="en-GB"/>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0"/>
                                  </p:stCondLst>
                                  <p:childTnLst>
                                    <p:set>
                                      <p:cBhvr>
                                        <p:cTn id="6" dur="1" fill="hold">
                                          <p:stCondLst>
                                            <p:cond delay="499"/>
                                          </p:stCondLst>
                                        </p:cTn>
                                        <p:tgtEl>
                                          <p:spTgt spid="2"/>
                                        </p:tgtEl>
                                        <p:attrNameLst>
                                          <p:attrName>style.visibility</p:attrName>
                                        </p:attrNameLst>
                                      </p:cBhvr>
                                      <p:to>
                                        <p:strVal val="visible"/>
                                      </p:to>
                                    </p:set>
                                  </p:childTnLst>
                                </p:cTn>
                              </p:par>
                            </p:childTnLst>
                          </p:cTn>
                        </p:par>
                        <p:par>
                          <p:cTn id="7" fill="hold">
                            <p:stCondLst>
                              <p:cond delay="1500"/>
                            </p:stCondLst>
                            <p:childTnLst>
                              <p:par>
                                <p:cTn id="8" presetID="22" presetClass="entr" presetSubtype="8" fill="hold" nodeType="after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2200"/>
                            </p:stCondLst>
                            <p:childTnLst>
                              <p:par>
                                <p:cTn id="12" presetID="1" presetClass="entr" presetSubtype="0" fill="hold" nodeType="afterEffect">
                                  <p:stCondLst>
                                    <p:cond delay="0"/>
                                  </p:stCondLst>
                                  <p:childTnLst>
                                    <p:set>
                                      <p:cBhvr>
                                        <p:cTn id="13" dur="1" fill="hold">
                                          <p:stCondLst>
                                            <p:cond delay="499"/>
                                          </p:stCondLst>
                                        </p:cTn>
                                        <p:tgtEl>
                                          <p:spTgt spid="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childTnLst>
                                </p:cTn>
                              </p:par>
                              <p:par>
                                <p:cTn id="18" presetID="22" presetClass="entr" presetSubtype="8"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sp>
        <p:nvSpPr>
          <p:cNvPr id="350211" name="Text Box 3"/>
          <p:cNvSpPr txBox="1">
            <a:spLocks noChangeArrowheads="1"/>
          </p:cNvSpPr>
          <p:nvPr/>
        </p:nvSpPr>
        <p:spPr bwMode="gray">
          <a:xfrm>
            <a:off x="1692275" y="1603375"/>
            <a:ext cx="6191250" cy="457200"/>
          </a:xfrm>
          <a:prstGeom prst="rect">
            <a:avLst/>
          </a:prstGeom>
          <a:solidFill>
            <a:srgbClr val="008080"/>
          </a:solidFill>
          <a:ln w="9525">
            <a:solidFill>
              <a:srgbClr val="00716E"/>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Extreme Fluctuations</a:t>
            </a:r>
            <a:endParaRPr lang="en-US" sz="2300" b="1">
              <a:effectLst/>
              <a:latin typeface="Arial" pitchFamily="34" charset="0"/>
            </a:endParaRPr>
          </a:p>
        </p:txBody>
      </p:sp>
      <p:sp>
        <p:nvSpPr>
          <p:cNvPr id="350212" name="Text Box 4"/>
          <p:cNvSpPr txBox="1">
            <a:spLocks noChangeArrowheads="1"/>
          </p:cNvSpPr>
          <p:nvPr/>
        </p:nvSpPr>
        <p:spPr bwMode="gray">
          <a:xfrm>
            <a:off x="228600" y="2333625"/>
            <a:ext cx="8591550" cy="1552575"/>
          </a:xfrm>
          <a:prstGeom prst="rect">
            <a:avLst/>
          </a:prstGeom>
          <a:noFill/>
          <a:ln w="9525">
            <a:noFill/>
            <a:miter lim="800000"/>
            <a:headEnd/>
            <a:tailEnd/>
          </a:ln>
          <a:effectLst/>
        </p:spPr>
        <p:txBody>
          <a:bodyPr>
            <a:spAutoFit/>
          </a:bodyPr>
          <a:lstStyle/>
          <a:p>
            <a:pPr algn="l" eaLnBrk="0" hangingPunct="0">
              <a:spcBef>
                <a:spcPct val="0"/>
              </a:spcBef>
              <a:defRPr/>
            </a:pPr>
            <a:r>
              <a:rPr lang="en-GB" sz="2400" b="1">
                <a:solidFill>
                  <a:srgbClr val="800000"/>
                </a:solidFill>
                <a:effectLst/>
                <a:latin typeface="Arial" pitchFamily="34" charset="0"/>
                <a:cs typeface="Times New Roman" pitchFamily="18" charset="0"/>
              </a:rPr>
              <a:t>Extreme Fluctuations</a:t>
            </a:r>
            <a:r>
              <a:rPr lang="en-GB" sz="2400" b="1">
                <a:effectLst/>
                <a:latin typeface="Arial" pitchFamily="34" charset="0"/>
                <a:cs typeface="Times New Roman" pitchFamily="18" charset="0"/>
              </a:rPr>
              <a:t> </a:t>
            </a:r>
            <a:r>
              <a:rPr lang="en-GB" sz="2400">
                <a:effectLst/>
                <a:latin typeface="Arial" pitchFamily="34" charset="0"/>
                <a:cs typeface="Times New Roman" pitchFamily="18" charset="0"/>
              </a:rPr>
              <a:t>occur in a number of taxa where population size or distribution area varies widely, rapidly and frequently, typically with a variation greater than one order of magnitude (i.e., </a:t>
            </a:r>
            <a:r>
              <a:rPr lang="en-GB" sz="2400">
                <a:solidFill>
                  <a:srgbClr val="660000"/>
                </a:solidFill>
                <a:effectLst/>
                <a:latin typeface="Arial" pitchFamily="34" charset="0"/>
                <a:cs typeface="Times New Roman" pitchFamily="18" charset="0"/>
              </a:rPr>
              <a:t>a tenfold increase of decrease</a:t>
            </a:r>
            <a:r>
              <a:rPr lang="en-GB" sz="2400">
                <a:effectLst/>
                <a:latin typeface="Arial" pitchFamily="34" charset="0"/>
                <a:cs typeface="Times New Roman" pitchFamily="18" charset="0"/>
              </a:rPr>
              <a:t>).</a:t>
            </a:r>
            <a:endParaRPr lang="en-US" sz="2400">
              <a:effectLst>
                <a:outerShdw blurRad="38100" dist="38100" dir="2700000" algn="tl">
                  <a:srgbClr val="C0C0C0"/>
                </a:outerShdw>
              </a:effectLst>
              <a:latin typeface="Arial" pitchFamily="34" charset="0"/>
              <a:cs typeface="Times New Roman" pitchFamily="18" charset="0"/>
            </a:endParaRPr>
          </a:p>
        </p:txBody>
      </p:sp>
      <p:sp>
        <p:nvSpPr>
          <p:cNvPr id="350213" name="Freeform 5"/>
          <p:cNvSpPr>
            <a:spLocks/>
          </p:cNvSpPr>
          <p:nvPr/>
        </p:nvSpPr>
        <p:spPr bwMode="gray">
          <a:xfrm>
            <a:off x="611188" y="4362450"/>
            <a:ext cx="7848600" cy="1371600"/>
          </a:xfrm>
          <a:custGeom>
            <a:avLst/>
            <a:gdLst/>
            <a:ahLst/>
            <a:cxnLst>
              <a:cxn ang="0">
                <a:pos x="0" y="1728"/>
              </a:cxn>
              <a:cxn ang="0">
                <a:pos x="552" y="492"/>
              </a:cxn>
              <a:cxn ang="0">
                <a:pos x="540" y="1440"/>
              </a:cxn>
              <a:cxn ang="0">
                <a:pos x="708" y="1224"/>
              </a:cxn>
              <a:cxn ang="0">
                <a:pos x="816" y="1512"/>
              </a:cxn>
              <a:cxn ang="0">
                <a:pos x="972" y="1296"/>
              </a:cxn>
              <a:cxn ang="0">
                <a:pos x="1020" y="1476"/>
              </a:cxn>
              <a:cxn ang="0">
                <a:pos x="1320" y="1740"/>
              </a:cxn>
              <a:cxn ang="0">
                <a:pos x="1668" y="468"/>
              </a:cxn>
              <a:cxn ang="0">
                <a:pos x="1764" y="1056"/>
              </a:cxn>
              <a:cxn ang="0">
                <a:pos x="1968" y="684"/>
              </a:cxn>
              <a:cxn ang="0">
                <a:pos x="2064" y="1416"/>
              </a:cxn>
              <a:cxn ang="0">
                <a:pos x="2508" y="360"/>
              </a:cxn>
              <a:cxn ang="0">
                <a:pos x="2628" y="1800"/>
              </a:cxn>
              <a:cxn ang="0">
                <a:pos x="2736" y="1440"/>
              </a:cxn>
              <a:cxn ang="0">
                <a:pos x="2880" y="1752"/>
              </a:cxn>
              <a:cxn ang="0">
                <a:pos x="2928" y="1464"/>
              </a:cxn>
              <a:cxn ang="0">
                <a:pos x="3072" y="1740"/>
              </a:cxn>
              <a:cxn ang="0">
                <a:pos x="3252" y="924"/>
              </a:cxn>
              <a:cxn ang="0">
                <a:pos x="3312" y="1236"/>
              </a:cxn>
              <a:cxn ang="0">
                <a:pos x="3396" y="1668"/>
              </a:cxn>
              <a:cxn ang="0">
                <a:pos x="3600" y="480"/>
              </a:cxn>
              <a:cxn ang="0">
                <a:pos x="3816" y="1608"/>
              </a:cxn>
              <a:cxn ang="0">
                <a:pos x="4356" y="0"/>
              </a:cxn>
              <a:cxn ang="0">
                <a:pos x="4548" y="1668"/>
              </a:cxn>
              <a:cxn ang="0">
                <a:pos x="4692" y="1356"/>
              </a:cxn>
              <a:cxn ang="0">
                <a:pos x="4884" y="1900"/>
              </a:cxn>
              <a:cxn ang="0">
                <a:pos x="4956" y="1620"/>
              </a:cxn>
              <a:cxn ang="0">
                <a:pos x="5064" y="1900"/>
              </a:cxn>
              <a:cxn ang="0">
                <a:pos x="5484" y="684"/>
              </a:cxn>
              <a:cxn ang="0">
                <a:pos x="5644" y="1392"/>
              </a:cxn>
            </a:cxnLst>
            <a:rect l="0" t="0" r="r" b="b"/>
            <a:pathLst>
              <a:path w="5645" h="1901">
                <a:moveTo>
                  <a:pt x="0" y="1728"/>
                </a:moveTo>
                <a:lnTo>
                  <a:pt x="552" y="492"/>
                </a:lnTo>
                <a:lnTo>
                  <a:pt x="540" y="1440"/>
                </a:lnTo>
                <a:lnTo>
                  <a:pt x="708" y="1224"/>
                </a:lnTo>
                <a:lnTo>
                  <a:pt x="816" y="1512"/>
                </a:lnTo>
                <a:lnTo>
                  <a:pt x="972" y="1296"/>
                </a:lnTo>
                <a:lnTo>
                  <a:pt x="1020" y="1476"/>
                </a:lnTo>
                <a:lnTo>
                  <a:pt x="1320" y="1740"/>
                </a:lnTo>
                <a:lnTo>
                  <a:pt x="1668" y="468"/>
                </a:lnTo>
                <a:lnTo>
                  <a:pt x="1764" y="1056"/>
                </a:lnTo>
                <a:lnTo>
                  <a:pt x="1968" y="684"/>
                </a:lnTo>
                <a:lnTo>
                  <a:pt x="2064" y="1416"/>
                </a:lnTo>
                <a:lnTo>
                  <a:pt x="2508" y="360"/>
                </a:lnTo>
                <a:lnTo>
                  <a:pt x="2628" y="1800"/>
                </a:lnTo>
                <a:lnTo>
                  <a:pt x="2736" y="1440"/>
                </a:lnTo>
                <a:lnTo>
                  <a:pt x="2880" y="1752"/>
                </a:lnTo>
                <a:lnTo>
                  <a:pt x="2928" y="1464"/>
                </a:lnTo>
                <a:lnTo>
                  <a:pt x="3072" y="1740"/>
                </a:lnTo>
                <a:lnTo>
                  <a:pt x="3252" y="924"/>
                </a:lnTo>
                <a:lnTo>
                  <a:pt x="3312" y="1236"/>
                </a:lnTo>
                <a:lnTo>
                  <a:pt x="3396" y="1668"/>
                </a:lnTo>
                <a:lnTo>
                  <a:pt x="3600" y="480"/>
                </a:lnTo>
                <a:lnTo>
                  <a:pt x="3816" y="1608"/>
                </a:lnTo>
                <a:lnTo>
                  <a:pt x="4356" y="0"/>
                </a:lnTo>
                <a:lnTo>
                  <a:pt x="4548" y="1668"/>
                </a:lnTo>
                <a:lnTo>
                  <a:pt x="4692" y="1356"/>
                </a:lnTo>
                <a:lnTo>
                  <a:pt x="4884" y="1900"/>
                </a:lnTo>
                <a:lnTo>
                  <a:pt x="4956" y="1620"/>
                </a:lnTo>
                <a:lnTo>
                  <a:pt x="5064" y="1900"/>
                </a:lnTo>
                <a:lnTo>
                  <a:pt x="5484" y="684"/>
                </a:lnTo>
                <a:lnTo>
                  <a:pt x="5644" y="1392"/>
                </a:lnTo>
              </a:path>
            </a:pathLst>
          </a:custGeom>
          <a:noFill/>
          <a:ln w="38100" cap="rnd" cmpd="sng">
            <a:solidFill>
              <a:srgbClr val="CC3300"/>
            </a:solidFill>
            <a:prstDash val="solid"/>
            <a:round/>
            <a:headEnd type="none" w="sm" len="sm"/>
            <a:tailEnd type="none" w="sm" len="sm"/>
          </a:ln>
          <a:effectLst/>
        </p:spPr>
        <p:txBody>
          <a:bodyPr/>
          <a:lstStyle/>
          <a:p>
            <a:pPr>
              <a:defRPr/>
            </a:pPr>
            <a:endParaRPr lang="en-GB"/>
          </a:p>
        </p:txBody>
      </p:sp>
      <p:pic>
        <p:nvPicPr>
          <p:cNvPr id="34822" name="Picture 6" descr="Redlist_en_front_cover"/>
          <p:cNvPicPr>
            <a:picLocks noChangeAspect="1" noChangeArrowheads="1"/>
          </p:cNvPicPr>
          <p:nvPr/>
        </p:nvPicPr>
        <p:blipFill>
          <a:blip r:embed="rId3"/>
          <a:srcRect/>
          <a:stretch>
            <a:fillRect/>
          </a:stretch>
        </p:blipFill>
        <p:spPr bwMode="gray">
          <a:xfrm>
            <a:off x="127000" y="114300"/>
            <a:ext cx="814388" cy="1143000"/>
          </a:xfrm>
          <a:prstGeom prst="rect">
            <a:avLst/>
          </a:prstGeom>
          <a:noFill/>
          <a:ln w="9525">
            <a:solidFill>
              <a:schemeClr val="tx2"/>
            </a:solid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500"/>
                                  </p:stCondLst>
                                  <p:childTnLst>
                                    <p:set>
                                      <p:cBhvr>
                                        <p:cTn id="6" dur="1" fill="hold">
                                          <p:stCondLst>
                                            <p:cond delay="0"/>
                                          </p:stCondLst>
                                        </p:cTn>
                                        <p:tgtEl>
                                          <p:spTgt spid="350213"/>
                                        </p:tgtEl>
                                        <p:attrNameLst>
                                          <p:attrName>style.visibility</p:attrName>
                                        </p:attrNameLst>
                                      </p:cBhvr>
                                      <p:to>
                                        <p:strVal val="visible"/>
                                      </p:to>
                                    </p:set>
                                    <p:animEffect transition="in" filter="wipe(left)">
                                      <p:cBhvr>
                                        <p:cTn id="7" dur="500"/>
                                        <p:tgtEl>
                                          <p:spTgt spid="350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2"/>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pic>
        <p:nvPicPr>
          <p:cNvPr id="35843" name="Picture 6" descr="Redlist_en_front_cover"/>
          <p:cNvPicPr>
            <a:picLocks noChangeAspect="1" noChangeArrowheads="1"/>
          </p:cNvPicPr>
          <p:nvPr/>
        </p:nvPicPr>
        <p:blipFill>
          <a:blip r:embed="rId3"/>
          <a:srcRect/>
          <a:stretch>
            <a:fillRect/>
          </a:stretch>
        </p:blipFill>
        <p:spPr bwMode="gray">
          <a:xfrm>
            <a:off x="127000" y="114300"/>
            <a:ext cx="814388" cy="1143000"/>
          </a:xfrm>
          <a:prstGeom prst="rect">
            <a:avLst/>
          </a:prstGeom>
          <a:noFill/>
          <a:ln w="9525">
            <a:solidFill>
              <a:schemeClr val="tx2"/>
            </a:solidFill>
            <a:miter lim="800000"/>
            <a:headEnd/>
            <a:tailEnd/>
          </a:ln>
        </p:spPr>
      </p:pic>
      <p:sp>
        <p:nvSpPr>
          <p:cNvPr id="399368" name="Text Box 8"/>
          <p:cNvSpPr txBox="1">
            <a:spLocks noChangeArrowheads="1"/>
          </p:cNvSpPr>
          <p:nvPr/>
        </p:nvSpPr>
        <p:spPr bwMode="gray">
          <a:xfrm>
            <a:off x="1739900" y="1557338"/>
            <a:ext cx="6191250" cy="457200"/>
          </a:xfrm>
          <a:prstGeom prst="rect">
            <a:avLst/>
          </a:prstGeom>
          <a:solidFill>
            <a:srgbClr val="003366"/>
          </a:solidFill>
          <a:ln w="9525">
            <a:solidFill>
              <a:srgbClr val="00285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Severely Fragmented</a:t>
            </a:r>
            <a:endParaRPr lang="en-US" sz="2300" b="1">
              <a:effectLst/>
              <a:latin typeface="Arial" pitchFamily="34" charset="0"/>
            </a:endParaRPr>
          </a:p>
        </p:txBody>
      </p:sp>
      <p:sp>
        <p:nvSpPr>
          <p:cNvPr id="399369" name="Text Box 9"/>
          <p:cNvSpPr txBox="1">
            <a:spLocks noChangeArrowheads="1"/>
          </p:cNvSpPr>
          <p:nvPr/>
        </p:nvSpPr>
        <p:spPr bwMode="gray">
          <a:xfrm>
            <a:off x="228600" y="2452688"/>
            <a:ext cx="8520113" cy="1552575"/>
          </a:xfrm>
          <a:prstGeom prst="rect">
            <a:avLst/>
          </a:prstGeom>
          <a:noFill/>
          <a:ln w="9525">
            <a:noFill/>
            <a:miter lim="800000"/>
            <a:headEnd/>
            <a:tailEnd/>
          </a:ln>
          <a:effectLst/>
        </p:spPr>
        <p:txBody>
          <a:bodyPr>
            <a:spAutoFit/>
          </a:bodyPr>
          <a:lstStyle/>
          <a:p>
            <a:pPr algn="l" eaLnBrk="0" hangingPunct="0">
              <a:spcBef>
                <a:spcPct val="0"/>
              </a:spcBef>
              <a:defRPr/>
            </a:pPr>
            <a:r>
              <a:rPr lang="en-GB" sz="2400" b="1">
                <a:solidFill>
                  <a:srgbClr val="800000"/>
                </a:solidFill>
                <a:effectLst/>
                <a:latin typeface="Arial" pitchFamily="34" charset="0"/>
                <a:cs typeface="Times New Roman" pitchFamily="18" charset="0"/>
              </a:rPr>
              <a:t>Severely Fragmented</a:t>
            </a:r>
            <a:r>
              <a:rPr lang="en-GB" sz="2400" b="1">
                <a:effectLst/>
                <a:latin typeface="Arial" pitchFamily="34" charset="0"/>
                <a:cs typeface="Times New Roman" pitchFamily="18" charset="0"/>
              </a:rPr>
              <a:t> </a:t>
            </a:r>
            <a:r>
              <a:rPr lang="en-GB" sz="2400">
                <a:effectLst/>
                <a:latin typeface="Arial" pitchFamily="34" charset="0"/>
                <a:cs typeface="Times New Roman" pitchFamily="18" charset="0"/>
              </a:rPr>
              <a:t>refers to the situation in which increased extinction risks to the taxon result from the fact that most of its individuals are found in relatively isolated subpopulations.</a:t>
            </a:r>
            <a:endParaRPr lang="en-US" sz="2400">
              <a:effectLst>
                <a:outerShdw blurRad="38100" dist="38100" dir="2700000" algn="tl">
                  <a:srgbClr val="C0C0C0"/>
                </a:outerShdw>
              </a:effectLst>
              <a:latin typeface="Arial" pitchFamily="34" charset="0"/>
              <a:cs typeface="Times New Roman" pitchFamily="18" charset="0"/>
            </a:endParaRPr>
          </a:p>
        </p:txBody>
      </p:sp>
      <p:sp>
        <p:nvSpPr>
          <p:cNvPr id="399370" name="Freeform 10"/>
          <p:cNvSpPr>
            <a:spLocks/>
          </p:cNvSpPr>
          <p:nvPr/>
        </p:nvSpPr>
        <p:spPr bwMode="gray">
          <a:xfrm>
            <a:off x="1116013" y="4652963"/>
            <a:ext cx="304800" cy="304800"/>
          </a:xfrm>
          <a:custGeom>
            <a:avLst/>
            <a:gdLst/>
            <a:ahLst/>
            <a:cxnLst>
              <a:cxn ang="0">
                <a:pos x="75" y="397"/>
              </a:cxn>
              <a:cxn ang="0">
                <a:pos x="0" y="272"/>
              </a:cxn>
              <a:cxn ang="0">
                <a:pos x="112" y="0"/>
              </a:cxn>
              <a:cxn ang="0">
                <a:pos x="201" y="76"/>
              </a:cxn>
              <a:cxn ang="0">
                <a:pos x="75" y="397"/>
              </a:cxn>
            </a:cxnLst>
            <a:rect l="0" t="0" r="r" b="b"/>
            <a:pathLst>
              <a:path w="201" h="397">
                <a:moveTo>
                  <a:pt x="75" y="397"/>
                </a:moveTo>
                <a:lnTo>
                  <a:pt x="0" y="272"/>
                </a:lnTo>
                <a:lnTo>
                  <a:pt x="112" y="0"/>
                </a:lnTo>
                <a:lnTo>
                  <a:pt x="201" y="76"/>
                </a:lnTo>
                <a:lnTo>
                  <a:pt x="75" y="397"/>
                </a:lnTo>
                <a:close/>
              </a:path>
            </a:pathLst>
          </a:custGeom>
          <a:solidFill>
            <a:srgbClr val="008000"/>
          </a:solidFill>
          <a:ln w="6350">
            <a:noFill/>
            <a:prstDash val="solid"/>
            <a:round/>
            <a:headEnd/>
            <a:tailEnd/>
          </a:ln>
        </p:spPr>
        <p:txBody>
          <a:bodyPr/>
          <a:lstStyle/>
          <a:p>
            <a:pPr>
              <a:defRPr/>
            </a:pPr>
            <a:endParaRPr lang="en-GB"/>
          </a:p>
        </p:txBody>
      </p:sp>
      <p:sp>
        <p:nvSpPr>
          <p:cNvPr id="399371" name="Freeform 11"/>
          <p:cNvSpPr>
            <a:spLocks/>
          </p:cNvSpPr>
          <p:nvPr/>
        </p:nvSpPr>
        <p:spPr bwMode="gray">
          <a:xfrm>
            <a:off x="7596188" y="5373688"/>
            <a:ext cx="307975" cy="228600"/>
          </a:xfrm>
          <a:custGeom>
            <a:avLst/>
            <a:gdLst/>
            <a:ahLst/>
            <a:cxnLst>
              <a:cxn ang="0">
                <a:pos x="72" y="0"/>
              </a:cxn>
              <a:cxn ang="0">
                <a:pos x="0" y="263"/>
              </a:cxn>
              <a:cxn ang="0">
                <a:pos x="122" y="284"/>
              </a:cxn>
              <a:cxn ang="0">
                <a:pos x="300" y="277"/>
              </a:cxn>
              <a:cxn ang="0">
                <a:pos x="385" y="34"/>
              </a:cxn>
              <a:cxn ang="0">
                <a:pos x="72" y="0"/>
              </a:cxn>
            </a:cxnLst>
            <a:rect l="0" t="0" r="r" b="b"/>
            <a:pathLst>
              <a:path w="385" h="284">
                <a:moveTo>
                  <a:pt x="72" y="0"/>
                </a:moveTo>
                <a:lnTo>
                  <a:pt x="0" y="263"/>
                </a:lnTo>
                <a:lnTo>
                  <a:pt x="122" y="284"/>
                </a:lnTo>
                <a:lnTo>
                  <a:pt x="300" y="277"/>
                </a:lnTo>
                <a:lnTo>
                  <a:pt x="385" y="34"/>
                </a:lnTo>
                <a:lnTo>
                  <a:pt x="72" y="0"/>
                </a:lnTo>
                <a:close/>
              </a:path>
            </a:pathLst>
          </a:custGeom>
          <a:solidFill>
            <a:srgbClr val="008000"/>
          </a:solidFill>
          <a:ln w="6350">
            <a:noFill/>
            <a:prstDash val="solid"/>
            <a:round/>
            <a:headEnd/>
            <a:tailEnd/>
          </a:ln>
        </p:spPr>
        <p:txBody>
          <a:bodyPr/>
          <a:lstStyle/>
          <a:p>
            <a:pPr>
              <a:defRPr/>
            </a:pPr>
            <a:endParaRPr lang="en-GB"/>
          </a:p>
        </p:txBody>
      </p:sp>
      <p:sp>
        <p:nvSpPr>
          <p:cNvPr id="399372" name="Freeform 12"/>
          <p:cNvSpPr>
            <a:spLocks/>
          </p:cNvSpPr>
          <p:nvPr/>
        </p:nvSpPr>
        <p:spPr bwMode="gray">
          <a:xfrm>
            <a:off x="2627313" y="5876925"/>
            <a:ext cx="228600" cy="152400"/>
          </a:xfrm>
          <a:custGeom>
            <a:avLst/>
            <a:gdLst/>
            <a:ahLst/>
            <a:cxnLst>
              <a:cxn ang="0">
                <a:pos x="102" y="0"/>
              </a:cxn>
              <a:cxn ang="0">
                <a:pos x="0" y="0"/>
              </a:cxn>
              <a:cxn ang="0">
                <a:pos x="17" y="194"/>
              </a:cxn>
              <a:cxn ang="0">
                <a:pos x="124" y="166"/>
              </a:cxn>
              <a:cxn ang="0">
                <a:pos x="102" y="0"/>
              </a:cxn>
            </a:cxnLst>
            <a:rect l="0" t="0" r="r" b="b"/>
            <a:pathLst>
              <a:path w="124" h="194">
                <a:moveTo>
                  <a:pt x="102" y="0"/>
                </a:moveTo>
                <a:lnTo>
                  <a:pt x="0" y="0"/>
                </a:lnTo>
                <a:lnTo>
                  <a:pt x="17" y="194"/>
                </a:lnTo>
                <a:lnTo>
                  <a:pt x="124" y="166"/>
                </a:lnTo>
                <a:lnTo>
                  <a:pt x="102" y="0"/>
                </a:lnTo>
                <a:close/>
              </a:path>
            </a:pathLst>
          </a:custGeom>
          <a:solidFill>
            <a:srgbClr val="008000"/>
          </a:solidFill>
          <a:ln w="6350">
            <a:noFill/>
            <a:prstDash val="solid"/>
            <a:round/>
            <a:headEnd/>
            <a:tailEnd/>
          </a:ln>
        </p:spPr>
        <p:txBody>
          <a:bodyPr/>
          <a:lstStyle/>
          <a:p>
            <a:pPr>
              <a:defRPr/>
            </a:pPr>
            <a:endParaRPr lang="en-GB"/>
          </a:p>
        </p:txBody>
      </p:sp>
      <p:sp>
        <p:nvSpPr>
          <p:cNvPr id="399373" name="Freeform 13"/>
          <p:cNvSpPr>
            <a:spLocks/>
          </p:cNvSpPr>
          <p:nvPr/>
        </p:nvSpPr>
        <p:spPr bwMode="gray">
          <a:xfrm>
            <a:off x="3635375" y="4868863"/>
            <a:ext cx="339725" cy="201612"/>
          </a:xfrm>
          <a:custGeom>
            <a:avLst/>
            <a:gdLst/>
            <a:ahLst/>
            <a:cxnLst>
              <a:cxn ang="0">
                <a:pos x="0" y="138"/>
              </a:cxn>
              <a:cxn ang="0">
                <a:pos x="156" y="0"/>
              </a:cxn>
              <a:cxn ang="0">
                <a:pos x="156" y="115"/>
              </a:cxn>
              <a:cxn ang="0">
                <a:pos x="0" y="138"/>
              </a:cxn>
            </a:cxnLst>
            <a:rect l="0" t="0" r="r" b="b"/>
            <a:pathLst>
              <a:path w="156" h="138">
                <a:moveTo>
                  <a:pt x="0" y="138"/>
                </a:moveTo>
                <a:lnTo>
                  <a:pt x="156" y="0"/>
                </a:lnTo>
                <a:lnTo>
                  <a:pt x="156" y="115"/>
                </a:lnTo>
                <a:lnTo>
                  <a:pt x="0" y="138"/>
                </a:lnTo>
                <a:close/>
              </a:path>
            </a:pathLst>
          </a:custGeom>
          <a:solidFill>
            <a:srgbClr val="008000"/>
          </a:solidFill>
          <a:ln w="6350">
            <a:noFill/>
            <a:prstDash val="solid"/>
            <a:round/>
            <a:headEnd/>
            <a:tailEnd/>
          </a:ln>
        </p:spPr>
        <p:txBody>
          <a:bodyPr/>
          <a:lstStyle/>
          <a:p>
            <a:pPr>
              <a:defRPr/>
            </a:pPr>
            <a:endParaRPr lang="en-GB"/>
          </a:p>
        </p:txBody>
      </p:sp>
      <p:sp>
        <p:nvSpPr>
          <p:cNvPr id="399374" name="Freeform 14"/>
          <p:cNvSpPr>
            <a:spLocks/>
          </p:cNvSpPr>
          <p:nvPr/>
        </p:nvSpPr>
        <p:spPr bwMode="gray">
          <a:xfrm>
            <a:off x="5076825" y="5805488"/>
            <a:ext cx="457200" cy="228600"/>
          </a:xfrm>
          <a:custGeom>
            <a:avLst/>
            <a:gdLst/>
            <a:ahLst/>
            <a:cxnLst>
              <a:cxn ang="0">
                <a:pos x="85" y="0"/>
              </a:cxn>
              <a:cxn ang="0">
                <a:pos x="0" y="140"/>
              </a:cxn>
              <a:cxn ang="0">
                <a:pos x="36" y="249"/>
              </a:cxn>
              <a:cxn ang="0">
                <a:pos x="79" y="367"/>
              </a:cxn>
              <a:cxn ang="0">
                <a:pos x="197" y="471"/>
              </a:cxn>
              <a:cxn ang="0">
                <a:pos x="414" y="397"/>
              </a:cxn>
              <a:cxn ang="0">
                <a:pos x="422" y="203"/>
              </a:cxn>
              <a:cxn ang="0">
                <a:pos x="162" y="132"/>
              </a:cxn>
              <a:cxn ang="0">
                <a:pos x="85" y="0"/>
              </a:cxn>
            </a:cxnLst>
            <a:rect l="0" t="0" r="r" b="b"/>
            <a:pathLst>
              <a:path w="422" h="471">
                <a:moveTo>
                  <a:pt x="85" y="0"/>
                </a:moveTo>
                <a:lnTo>
                  <a:pt x="0" y="140"/>
                </a:lnTo>
                <a:lnTo>
                  <a:pt x="36" y="249"/>
                </a:lnTo>
                <a:lnTo>
                  <a:pt x="79" y="367"/>
                </a:lnTo>
                <a:lnTo>
                  <a:pt x="197" y="471"/>
                </a:lnTo>
                <a:lnTo>
                  <a:pt x="414" y="397"/>
                </a:lnTo>
                <a:lnTo>
                  <a:pt x="422" y="203"/>
                </a:lnTo>
                <a:lnTo>
                  <a:pt x="162" y="132"/>
                </a:lnTo>
                <a:lnTo>
                  <a:pt x="85" y="0"/>
                </a:lnTo>
                <a:close/>
              </a:path>
            </a:pathLst>
          </a:custGeom>
          <a:solidFill>
            <a:srgbClr val="008000"/>
          </a:solidFill>
          <a:ln w="6350">
            <a:noFill/>
            <a:prstDash val="solid"/>
            <a:round/>
            <a:headEnd/>
            <a:tailEnd/>
          </a:ln>
        </p:spPr>
        <p:txBody>
          <a:bodyPr/>
          <a:lstStyle/>
          <a:p>
            <a:pPr>
              <a:defRPr/>
            </a:pPr>
            <a:endParaRPr lang="en-GB"/>
          </a:p>
        </p:txBody>
      </p:sp>
      <p:sp>
        <p:nvSpPr>
          <p:cNvPr id="399375" name="Freeform 15"/>
          <p:cNvSpPr>
            <a:spLocks/>
          </p:cNvSpPr>
          <p:nvPr/>
        </p:nvSpPr>
        <p:spPr bwMode="gray">
          <a:xfrm>
            <a:off x="5795963" y="4292600"/>
            <a:ext cx="228600" cy="304800"/>
          </a:xfrm>
          <a:custGeom>
            <a:avLst/>
            <a:gdLst/>
            <a:ahLst/>
            <a:cxnLst>
              <a:cxn ang="0">
                <a:pos x="102" y="0"/>
              </a:cxn>
              <a:cxn ang="0">
                <a:pos x="0" y="0"/>
              </a:cxn>
              <a:cxn ang="0">
                <a:pos x="17" y="194"/>
              </a:cxn>
              <a:cxn ang="0">
                <a:pos x="124" y="166"/>
              </a:cxn>
              <a:cxn ang="0">
                <a:pos x="102" y="0"/>
              </a:cxn>
            </a:cxnLst>
            <a:rect l="0" t="0" r="r" b="b"/>
            <a:pathLst>
              <a:path w="124" h="194">
                <a:moveTo>
                  <a:pt x="102" y="0"/>
                </a:moveTo>
                <a:lnTo>
                  <a:pt x="0" y="0"/>
                </a:lnTo>
                <a:lnTo>
                  <a:pt x="17" y="194"/>
                </a:lnTo>
                <a:lnTo>
                  <a:pt x="124" y="166"/>
                </a:lnTo>
                <a:lnTo>
                  <a:pt x="102" y="0"/>
                </a:lnTo>
                <a:close/>
              </a:path>
            </a:pathLst>
          </a:custGeom>
          <a:solidFill>
            <a:srgbClr val="008000"/>
          </a:solidFill>
          <a:ln w="6350">
            <a:noFill/>
            <a:prstDash val="solid"/>
            <a:round/>
            <a:headEnd/>
            <a:tailEnd/>
          </a:ln>
        </p:spPr>
        <p:txBody>
          <a:bodyPr/>
          <a:lstStyle/>
          <a:p>
            <a:pPr>
              <a:defRPr/>
            </a:pPr>
            <a:endParaRPr lang="en-GB"/>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200"/>
                                  </p:stCondLst>
                                  <p:childTnLst>
                                    <p:set>
                                      <p:cBhvr>
                                        <p:cTn id="6" dur="1" fill="hold">
                                          <p:stCondLst>
                                            <p:cond delay="0"/>
                                          </p:stCondLst>
                                        </p:cTn>
                                        <p:tgtEl>
                                          <p:spTgt spid="399370"/>
                                        </p:tgtEl>
                                        <p:attrNameLst>
                                          <p:attrName>style.visibility</p:attrName>
                                        </p:attrNameLst>
                                      </p:cBhvr>
                                      <p:to>
                                        <p:strVal val="visible"/>
                                      </p:to>
                                    </p:set>
                                    <p:animEffect transition="in" filter="dissolve">
                                      <p:cBhvr>
                                        <p:cTn id="7" dur="500"/>
                                        <p:tgtEl>
                                          <p:spTgt spid="399370"/>
                                        </p:tgtEl>
                                      </p:cBhvr>
                                    </p:animEffect>
                                  </p:childTnLst>
                                </p:cTn>
                              </p:par>
                            </p:childTnLst>
                          </p:cTn>
                        </p:par>
                        <p:par>
                          <p:cTn id="8" fill="hold">
                            <p:stCondLst>
                              <p:cond delay="700"/>
                            </p:stCondLst>
                            <p:childTnLst>
                              <p:par>
                                <p:cTn id="9" presetID="9" presetClass="entr" presetSubtype="0" fill="hold" nodeType="afterEffect">
                                  <p:stCondLst>
                                    <p:cond delay="200"/>
                                  </p:stCondLst>
                                  <p:childTnLst>
                                    <p:set>
                                      <p:cBhvr>
                                        <p:cTn id="10" dur="1" fill="hold">
                                          <p:stCondLst>
                                            <p:cond delay="0"/>
                                          </p:stCondLst>
                                        </p:cTn>
                                        <p:tgtEl>
                                          <p:spTgt spid="399371"/>
                                        </p:tgtEl>
                                        <p:attrNameLst>
                                          <p:attrName>style.visibility</p:attrName>
                                        </p:attrNameLst>
                                      </p:cBhvr>
                                      <p:to>
                                        <p:strVal val="visible"/>
                                      </p:to>
                                    </p:set>
                                    <p:animEffect transition="in" filter="dissolve">
                                      <p:cBhvr>
                                        <p:cTn id="11" dur="500"/>
                                        <p:tgtEl>
                                          <p:spTgt spid="399371"/>
                                        </p:tgtEl>
                                      </p:cBhvr>
                                    </p:animEffect>
                                  </p:childTnLst>
                                </p:cTn>
                              </p:par>
                            </p:childTnLst>
                          </p:cTn>
                        </p:par>
                        <p:par>
                          <p:cTn id="12" fill="hold">
                            <p:stCondLst>
                              <p:cond delay="1400"/>
                            </p:stCondLst>
                            <p:childTnLst>
                              <p:par>
                                <p:cTn id="13" presetID="9" presetClass="entr" presetSubtype="0" fill="hold" nodeType="afterEffect">
                                  <p:stCondLst>
                                    <p:cond delay="200"/>
                                  </p:stCondLst>
                                  <p:childTnLst>
                                    <p:set>
                                      <p:cBhvr>
                                        <p:cTn id="14" dur="1" fill="hold">
                                          <p:stCondLst>
                                            <p:cond delay="0"/>
                                          </p:stCondLst>
                                        </p:cTn>
                                        <p:tgtEl>
                                          <p:spTgt spid="399372"/>
                                        </p:tgtEl>
                                        <p:attrNameLst>
                                          <p:attrName>style.visibility</p:attrName>
                                        </p:attrNameLst>
                                      </p:cBhvr>
                                      <p:to>
                                        <p:strVal val="visible"/>
                                      </p:to>
                                    </p:set>
                                    <p:animEffect transition="in" filter="dissolve">
                                      <p:cBhvr>
                                        <p:cTn id="15" dur="500"/>
                                        <p:tgtEl>
                                          <p:spTgt spid="399372"/>
                                        </p:tgtEl>
                                      </p:cBhvr>
                                    </p:animEffect>
                                  </p:childTnLst>
                                </p:cTn>
                              </p:par>
                            </p:childTnLst>
                          </p:cTn>
                        </p:par>
                        <p:par>
                          <p:cTn id="16" fill="hold">
                            <p:stCondLst>
                              <p:cond delay="2100"/>
                            </p:stCondLst>
                            <p:childTnLst>
                              <p:par>
                                <p:cTn id="17" presetID="9" presetClass="entr" presetSubtype="0" fill="hold" nodeType="afterEffect">
                                  <p:stCondLst>
                                    <p:cond delay="200"/>
                                  </p:stCondLst>
                                  <p:childTnLst>
                                    <p:set>
                                      <p:cBhvr>
                                        <p:cTn id="18" dur="1" fill="hold">
                                          <p:stCondLst>
                                            <p:cond delay="0"/>
                                          </p:stCondLst>
                                        </p:cTn>
                                        <p:tgtEl>
                                          <p:spTgt spid="399375"/>
                                        </p:tgtEl>
                                        <p:attrNameLst>
                                          <p:attrName>style.visibility</p:attrName>
                                        </p:attrNameLst>
                                      </p:cBhvr>
                                      <p:to>
                                        <p:strVal val="visible"/>
                                      </p:to>
                                    </p:set>
                                    <p:animEffect transition="in" filter="dissolve">
                                      <p:cBhvr>
                                        <p:cTn id="19" dur="500"/>
                                        <p:tgtEl>
                                          <p:spTgt spid="399375"/>
                                        </p:tgtEl>
                                      </p:cBhvr>
                                    </p:animEffect>
                                  </p:childTnLst>
                                </p:cTn>
                              </p:par>
                            </p:childTnLst>
                          </p:cTn>
                        </p:par>
                        <p:par>
                          <p:cTn id="20" fill="hold">
                            <p:stCondLst>
                              <p:cond delay="2800"/>
                            </p:stCondLst>
                            <p:childTnLst>
                              <p:par>
                                <p:cTn id="21" presetID="9" presetClass="entr" presetSubtype="0" fill="hold" nodeType="afterEffect">
                                  <p:stCondLst>
                                    <p:cond delay="200"/>
                                  </p:stCondLst>
                                  <p:childTnLst>
                                    <p:set>
                                      <p:cBhvr>
                                        <p:cTn id="22" dur="1" fill="hold">
                                          <p:stCondLst>
                                            <p:cond delay="0"/>
                                          </p:stCondLst>
                                        </p:cTn>
                                        <p:tgtEl>
                                          <p:spTgt spid="399373"/>
                                        </p:tgtEl>
                                        <p:attrNameLst>
                                          <p:attrName>style.visibility</p:attrName>
                                        </p:attrNameLst>
                                      </p:cBhvr>
                                      <p:to>
                                        <p:strVal val="visible"/>
                                      </p:to>
                                    </p:set>
                                    <p:animEffect transition="in" filter="dissolve">
                                      <p:cBhvr>
                                        <p:cTn id="23" dur="500"/>
                                        <p:tgtEl>
                                          <p:spTgt spid="399373"/>
                                        </p:tgtEl>
                                      </p:cBhvr>
                                    </p:animEffect>
                                  </p:childTnLst>
                                </p:cTn>
                              </p:par>
                            </p:childTnLst>
                          </p:cTn>
                        </p:par>
                        <p:par>
                          <p:cTn id="24" fill="hold">
                            <p:stCondLst>
                              <p:cond delay="3500"/>
                            </p:stCondLst>
                            <p:childTnLst>
                              <p:par>
                                <p:cTn id="25" presetID="9" presetClass="entr" presetSubtype="0" fill="hold" nodeType="afterEffect">
                                  <p:stCondLst>
                                    <p:cond delay="200"/>
                                  </p:stCondLst>
                                  <p:childTnLst>
                                    <p:set>
                                      <p:cBhvr>
                                        <p:cTn id="26" dur="1" fill="hold">
                                          <p:stCondLst>
                                            <p:cond delay="0"/>
                                          </p:stCondLst>
                                        </p:cTn>
                                        <p:tgtEl>
                                          <p:spTgt spid="399374"/>
                                        </p:tgtEl>
                                        <p:attrNameLst>
                                          <p:attrName>style.visibility</p:attrName>
                                        </p:attrNameLst>
                                      </p:cBhvr>
                                      <p:to>
                                        <p:strVal val="visible"/>
                                      </p:to>
                                    </p:set>
                                    <p:animEffect transition="in" filter="dissolve">
                                      <p:cBhvr>
                                        <p:cTn id="27" dur="500"/>
                                        <p:tgtEl>
                                          <p:spTgt spid="3993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98" name="Rectangle 94"/>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US"/>
          </a:p>
        </p:txBody>
      </p:sp>
      <p:grpSp>
        <p:nvGrpSpPr>
          <p:cNvPr id="2" name="Group 89"/>
          <p:cNvGrpSpPr>
            <a:grpSpLocks/>
          </p:cNvGrpSpPr>
          <p:nvPr/>
        </p:nvGrpSpPr>
        <p:grpSpPr bwMode="auto">
          <a:xfrm>
            <a:off x="4924425" y="4800600"/>
            <a:ext cx="3444875" cy="1893888"/>
            <a:chOff x="2880" y="2928"/>
            <a:chExt cx="2170" cy="1193"/>
          </a:xfrm>
        </p:grpSpPr>
        <p:sp>
          <p:nvSpPr>
            <p:cNvPr id="149526" name="Oval 22"/>
            <p:cNvSpPr>
              <a:spLocks noChangeArrowheads="1"/>
            </p:cNvSpPr>
            <p:nvPr/>
          </p:nvSpPr>
          <p:spPr bwMode="gray">
            <a:xfrm flipH="1">
              <a:off x="2880" y="3297"/>
              <a:ext cx="314" cy="231"/>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27" name="Oval 23"/>
            <p:cNvSpPr>
              <a:spLocks noChangeArrowheads="1"/>
            </p:cNvSpPr>
            <p:nvPr/>
          </p:nvSpPr>
          <p:spPr bwMode="gray">
            <a:xfrm flipH="1">
              <a:off x="3403" y="3228"/>
              <a:ext cx="174" cy="206"/>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28" name="Oval 24"/>
            <p:cNvSpPr>
              <a:spLocks noChangeArrowheads="1"/>
            </p:cNvSpPr>
            <p:nvPr/>
          </p:nvSpPr>
          <p:spPr bwMode="gray">
            <a:xfrm flipH="1">
              <a:off x="3351" y="3855"/>
              <a:ext cx="139" cy="102"/>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29" name="Oval 25"/>
            <p:cNvSpPr>
              <a:spLocks noChangeArrowheads="1"/>
            </p:cNvSpPr>
            <p:nvPr/>
          </p:nvSpPr>
          <p:spPr bwMode="gray">
            <a:xfrm flipH="1">
              <a:off x="4911" y="3203"/>
              <a:ext cx="139" cy="102"/>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30" name="Oval 26"/>
            <p:cNvSpPr>
              <a:spLocks noChangeArrowheads="1"/>
            </p:cNvSpPr>
            <p:nvPr/>
          </p:nvSpPr>
          <p:spPr bwMode="gray">
            <a:xfrm flipH="1">
              <a:off x="4205" y="3194"/>
              <a:ext cx="139" cy="274"/>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31" name="Oval 27"/>
            <p:cNvSpPr>
              <a:spLocks noChangeArrowheads="1"/>
            </p:cNvSpPr>
            <p:nvPr/>
          </p:nvSpPr>
          <p:spPr bwMode="gray">
            <a:xfrm flipH="1">
              <a:off x="4562" y="3512"/>
              <a:ext cx="444" cy="342"/>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32" name="Oval 28"/>
            <p:cNvSpPr>
              <a:spLocks noChangeArrowheads="1"/>
            </p:cNvSpPr>
            <p:nvPr/>
          </p:nvSpPr>
          <p:spPr bwMode="gray">
            <a:xfrm flipH="1">
              <a:off x="3812" y="2928"/>
              <a:ext cx="105" cy="172"/>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33" name="Oval 29"/>
            <p:cNvSpPr>
              <a:spLocks noChangeArrowheads="1"/>
            </p:cNvSpPr>
            <p:nvPr/>
          </p:nvSpPr>
          <p:spPr bwMode="gray">
            <a:xfrm flipH="1">
              <a:off x="3717" y="3606"/>
              <a:ext cx="697" cy="515"/>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grpSp>
      <p:sp>
        <p:nvSpPr>
          <p:cNvPr id="149506" name="Freeform 2" descr="Light upward diagonal"/>
          <p:cNvSpPr>
            <a:spLocks/>
          </p:cNvSpPr>
          <p:nvPr/>
        </p:nvSpPr>
        <p:spPr bwMode="gray">
          <a:xfrm>
            <a:off x="4819650" y="2346325"/>
            <a:ext cx="3486150" cy="1908175"/>
          </a:xfrm>
          <a:custGeom>
            <a:avLst/>
            <a:gdLst/>
            <a:ahLst/>
            <a:cxnLst>
              <a:cxn ang="0">
                <a:pos x="48" y="576"/>
              </a:cxn>
              <a:cxn ang="0">
                <a:pos x="1368" y="0"/>
              </a:cxn>
              <a:cxn ang="0">
                <a:pos x="3024" y="408"/>
              </a:cxn>
              <a:cxn ang="0">
                <a:pos x="2940" y="1224"/>
              </a:cxn>
              <a:cxn ang="0">
                <a:pos x="1848" y="1680"/>
              </a:cxn>
              <a:cxn ang="0">
                <a:pos x="1464" y="1680"/>
              </a:cxn>
              <a:cxn ang="0">
                <a:pos x="696" y="1440"/>
              </a:cxn>
              <a:cxn ang="0">
                <a:pos x="0" y="732"/>
              </a:cxn>
              <a:cxn ang="0">
                <a:pos x="48" y="576"/>
              </a:cxn>
            </a:cxnLst>
            <a:rect l="0" t="0" r="r" b="b"/>
            <a:pathLst>
              <a:path w="3024" h="1680">
                <a:moveTo>
                  <a:pt x="48" y="576"/>
                </a:moveTo>
                <a:lnTo>
                  <a:pt x="1368" y="0"/>
                </a:lnTo>
                <a:lnTo>
                  <a:pt x="3024" y="408"/>
                </a:lnTo>
                <a:lnTo>
                  <a:pt x="2940" y="1224"/>
                </a:lnTo>
                <a:lnTo>
                  <a:pt x="1848" y="1680"/>
                </a:lnTo>
                <a:lnTo>
                  <a:pt x="1464" y="1680"/>
                </a:lnTo>
                <a:lnTo>
                  <a:pt x="696" y="1440"/>
                </a:lnTo>
                <a:lnTo>
                  <a:pt x="0" y="732"/>
                </a:lnTo>
                <a:lnTo>
                  <a:pt x="48" y="576"/>
                </a:lnTo>
                <a:close/>
              </a:path>
            </a:pathLst>
          </a:custGeom>
          <a:pattFill prst="ltUpDiag">
            <a:fgClr>
              <a:srgbClr val="993300"/>
            </a:fgClr>
            <a:bgClr>
              <a:srgbClr val="FFFFFF"/>
            </a:bgClr>
          </a:pattFill>
          <a:ln w="25400" cap="flat" cmpd="sng">
            <a:solidFill>
              <a:srgbClr val="FF0000"/>
            </a:solidFill>
            <a:prstDash val="solid"/>
            <a:round/>
            <a:headEnd/>
            <a:tailEnd/>
          </a:ln>
          <a:effectLst/>
        </p:spPr>
        <p:txBody>
          <a:bodyPr wrap="none" anchor="ctr">
            <a:spAutoFit/>
          </a:bodyPr>
          <a:lstStyle/>
          <a:p>
            <a:pPr>
              <a:defRPr/>
            </a:pPr>
            <a:endParaRPr lang="en-US"/>
          </a:p>
        </p:txBody>
      </p:sp>
      <p:sp>
        <p:nvSpPr>
          <p:cNvPr id="37893" name="Text Box 7"/>
          <p:cNvSpPr txBox="1">
            <a:spLocks noChangeArrowheads="1"/>
          </p:cNvSpPr>
          <p:nvPr/>
        </p:nvSpPr>
        <p:spPr bwMode="gray">
          <a:xfrm>
            <a:off x="228600" y="2346325"/>
            <a:ext cx="4343400" cy="1920875"/>
          </a:xfrm>
          <a:prstGeom prst="rect">
            <a:avLst/>
          </a:prstGeom>
          <a:noFill/>
          <a:ln w="9525">
            <a:noFill/>
            <a:miter lim="800000"/>
            <a:headEnd/>
            <a:tailEnd/>
          </a:ln>
        </p:spPr>
        <p:txBody>
          <a:bodyPr>
            <a:spAutoFit/>
          </a:bodyPr>
          <a:lstStyle/>
          <a:p>
            <a:pPr algn="l" eaLnBrk="0" hangingPunct="0">
              <a:spcBef>
                <a:spcPct val="0"/>
              </a:spcBef>
            </a:pPr>
            <a:r>
              <a:rPr lang="en-GB" sz="2000" b="1">
                <a:solidFill>
                  <a:srgbClr val="800000"/>
                </a:solidFill>
                <a:effectLst/>
                <a:latin typeface="Arial" pitchFamily="34" charset="0"/>
                <a:cs typeface="Times New Roman" pitchFamily="18" charset="0"/>
              </a:rPr>
              <a:t>Extent of Occurrence</a:t>
            </a:r>
            <a:r>
              <a:rPr lang="en-GB" sz="2000" b="1">
                <a:effectLst/>
                <a:latin typeface="Arial" pitchFamily="34" charset="0"/>
                <a:cs typeface="Times New Roman" pitchFamily="18" charset="0"/>
              </a:rPr>
              <a:t> </a:t>
            </a:r>
            <a:r>
              <a:rPr lang="en-GB" sz="2000">
                <a:effectLst/>
                <a:latin typeface="Arial" pitchFamily="34" charset="0"/>
                <a:cs typeface="Times New Roman" pitchFamily="18" charset="0"/>
              </a:rPr>
              <a:t>is the area contained within the shortest continuous imaginary boundary which can be drawn to encompass all known, inferred, or projected sites presently occupied by the taxon.</a:t>
            </a:r>
            <a:endParaRPr lang="en-US" sz="2000">
              <a:effectLst/>
              <a:latin typeface="Arial" pitchFamily="34" charset="0"/>
              <a:cs typeface="Times New Roman" pitchFamily="18" charset="0"/>
            </a:endParaRPr>
          </a:p>
        </p:txBody>
      </p:sp>
      <p:grpSp>
        <p:nvGrpSpPr>
          <p:cNvPr id="3" name="Group 8"/>
          <p:cNvGrpSpPr>
            <a:grpSpLocks/>
          </p:cNvGrpSpPr>
          <p:nvPr/>
        </p:nvGrpSpPr>
        <p:grpSpPr bwMode="auto">
          <a:xfrm>
            <a:off x="4841875" y="2357438"/>
            <a:ext cx="3444875" cy="1893887"/>
            <a:chOff x="912" y="2412"/>
            <a:chExt cx="2988" cy="1668"/>
          </a:xfrm>
        </p:grpSpPr>
        <p:sp>
          <p:nvSpPr>
            <p:cNvPr id="149513" name="Oval 9"/>
            <p:cNvSpPr>
              <a:spLocks noChangeArrowheads="1"/>
            </p:cNvSpPr>
            <p:nvPr/>
          </p:nvSpPr>
          <p:spPr bwMode="gray">
            <a:xfrm flipH="1">
              <a:off x="912" y="2928"/>
              <a:ext cx="432" cy="323"/>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14" name="Oval 10"/>
            <p:cNvSpPr>
              <a:spLocks noChangeArrowheads="1"/>
            </p:cNvSpPr>
            <p:nvPr/>
          </p:nvSpPr>
          <p:spPr bwMode="gray">
            <a:xfrm flipH="1">
              <a:off x="1632" y="2831"/>
              <a:ext cx="240" cy="288"/>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15" name="Oval 11"/>
            <p:cNvSpPr>
              <a:spLocks noChangeArrowheads="1"/>
            </p:cNvSpPr>
            <p:nvPr/>
          </p:nvSpPr>
          <p:spPr bwMode="gray">
            <a:xfrm flipH="1">
              <a:off x="1561" y="3708"/>
              <a:ext cx="191" cy="143"/>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16" name="Oval 12"/>
            <p:cNvSpPr>
              <a:spLocks noChangeArrowheads="1"/>
            </p:cNvSpPr>
            <p:nvPr/>
          </p:nvSpPr>
          <p:spPr bwMode="gray">
            <a:xfrm flipH="1">
              <a:off x="3709" y="2796"/>
              <a:ext cx="191" cy="143"/>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17" name="Oval 13"/>
            <p:cNvSpPr>
              <a:spLocks noChangeArrowheads="1"/>
            </p:cNvSpPr>
            <p:nvPr/>
          </p:nvSpPr>
          <p:spPr bwMode="gray">
            <a:xfrm flipH="1">
              <a:off x="2736" y="2784"/>
              <a:ext cx="190" cy="383"/>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18" name="Oval 14"/>
            <p:cNvSpPr>
              <a:spLocks noChangeArrowheads="1"/>
            </p:cNvSpPr>
            <p:nvPr/>
          </p:nvSpPr>
          <p:spPr bwMode="gray">
            <a:xfrm flipH="1">
              <a:off x="3228" y="3229"/>
              <a:ext cx="611" cy="478"/>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19" name="Oval 15"/>
            <p:cNvSpPr>
              <a:spLocks noChangeArrowheads="1"/>
            </p:cNvSpPr>
            <p:nvPr/>
          </p:nvSpPr>
          <p:spPr bwMode="gray">
            <a:xfrm flipH="1">
              <a:off x="2195" y="2412"/>
              <a:ext cx="145" cy="240"/>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sp>
          <p:nvSpPr>
            <p:cNvPr id="149520" name="Oval 16"/>
            <p:cNvSpPr>
              <a:spLocks noChangeArrowheads="1"/>
            </p:cNvSpPr>
            <p:nvPr/>
          </p:nvSpPr>
          <p:spPr bwMode="gray">
            <a:xfrm flipH="1">
              <a:off x="2065" y="3360"/>
              <a:ext cx="961" cy="720"/>
            </a:xfrm>
            <a:prstGeom prst="ellipse">
              <a:avLst/>
            </a:prstGeom>
            <a:solidFill>
              <a:srgbClr val="808000"/>
            </a:solidFill>
            <a:ln w="12700">
              <a:solidFill>
                <a:schemeClr val="tx1"/>
              </a:solidFill>
              <a:round/>
              <a:headEnd/>
              <a:tailEnd/>
            </a:ln>
            <a:effectLst/>
          </p:spPr>
          <p:txBody>
            <a:bodyPr wrap="none" anchor="ctr"/>
            <a:lstStyle/>
            <a:p>
              <a:pPr>
                <a:defRPr/>
              </a:pPr>
              <a:endParaRPr lang="en-US"/>
            </a:p>
          </p:txBody>
        </p:sp>
      </p:grpSp>
      <p:pic>
        <p:nvPicPr>
          <p:cNvPr id="37895" name="Picture 18" descr="Redlist_en_front_cover"/>
          <p:cNvPicPr>
            <a:picLocks noChangeAspect="1" noChangeArrowheads="1"/>
          </p:cNvPicPr>
          <p:nvPr/>
        </p:nvPicPr>
        <p:blipFill>
          <a:blip r:embed="rId3"/>
          <a:srcRect/>
          <a:stretch>
            <a:fillRect/>
          </a:stretch>
        </p:blipFill>
        <p:spPr bwMode="gray">
          <a:xfrm>
            <a:off x="127000" y="114300"/>
            <a:ext cx="814388" cy="1143000"/>
          </a:xfrm>
          <a:prstGeom prst="rect">
            <a:avLst/>
          </a:prstGeom>
          <a:noFill/>
          <a:ln w="9525">
            <a:solidFill>
              <a:schemeClr val="tx2"/>
            </a:solidFill>
            <a:miter lim="800000"/>
            <a:headEnd/>
            <a:tailEnd/>
          </a:ln>
        </p:spPr>
      </p:pic>
      <p:sp>
        <p:nvSpPr>
          <p:cNvPr id="149524" name="Text Box 20"/>
          <p:cNvSpPr txBox="1">
            <a:spLocks noChangeArrowheads="1"/>
          </p:cNvSpPr>
          <p:nvPr/>
        </p:nvSpPr>
        <p:spPr bwMode="gray">
          <a:xfrm>
            <a:off x="228600" y="4632325"/>
            <a:ext cx="4095750" cy="1920875"/>
          </a:xfrm>
          <a:prstGeom prst="rect">
            <a:avLst/>
          </a:prstGeom>
          <a:noFill/>
          <a:ln w="9525">
            <a:noFill/>
            <a:miter lim="800000"/>
            <a:headEnd/>
            <a:tailEnd/>
          </a:ln>
          <a:effectLst/>
        </p:spPr>
        <p:txBody>
          <a:bodyPr>
            <a:spAutoFit/>
          </a:bodyPr>
          <a:lstStyle/>
          <a:p>
            <a:pPr algn="l" eaLnBrk="0" hangingPunct="0">
              <a:spcBef>
                <a:spcPct val="0"/>
              </a:spcBef>
              <a:defRPr/>
            </a:pPr>
            <a:r>
              <a:rPr lang="en-GB" sz="2000" b="1">
                <a:solidFill>
                  <a:srgbClr val="800000"/>
                </a:solidFill>
                <a:effectLst/>
                <a:latin typeface="Arial" pitchFamily="34" charset="0"/>
                <a:cs typeface="Times New Roman" pitchFamily="18" charset="0"/>
              </a:rPr>
              <a:t>Area of Occupancy</a:t>
            </a:r>
            <a:r>
              <a:rPr lang="en-GB" sz="2000" b="1">
                <a:effectLst/>
                <a:latin typeface="Arial" pitchFamily="34" charset="0"/>
                <a:cs typeface="Times New Roman" pitchFamily="18" charset="0"/>
              </a:rPr>
              <a:t> </a:t>
            </a:r>
            <a:r>
              <a:rPr lang="en-GB" sz="2000">
                <a:effectLst/>
                <a:latin typeface="Arial" pitchFamily="34" charset="0"/>
                <a:cs typeface="Times New Roman" pitchFamily="18" charset="0"/>
              </a:rPr>
              <a:t>is the area within the extent of occurrence which is actually occupied by the taxon (measured by </a:t>
            </a:r>
            <a:r>
              <a:rPr lang="en-GB" sz="2000">
                <a:solidFill>
                  <a:srgbClr val="990000"/>
                </a:solidFill>
                <a:effectLst/>
                <a:latin typeface="Arial" pitchFamily="34" charset="0"/>
                <a:cs typeface="Times New Roman" pitchFamily="18" charset="0"/>
              </a:rPr>
              <a:t>overlaying a grid and counting number of occupied cells</a:t>
            </a:r>
            <a:r>
              <a:rPr lang="en-GB" sz="2000">
                <a:effectLst/>
                <a:latin typeface="Arial" pitchFamily="34" charset="0"/>
                <a:cs typeface="Times New Roman" pitchFamily="18" charset="0"/>
              </a:rPr>
              <a:t>).</a:t>
            </a:r>
            <a:endParaRPr lang="en-US" sz="2000">
              <a:effectLst>
                <a:outerShdw blurRad="38100" dist="38100" dir="2700000" algn="tl">
                  <a:srgbClr val="C0C0C0"/>
                </a:outerShdw>
              </a:effectLst>
              <a:latin typeface="Arial" pitchFamily="34" charset="0"/>
              <a:cs typeface="Times New Roman" pitchFamily="18" charset="0"/>
            </a:endParaRPr>
          </a:p>
        </p:txBody>
      </p:sp>
      <p:sp>
        <p:nvSpPr>
          <p:cNvPr id="149596" name="Text Box 92"/>
          <p:cNvSpPr txBox="1">
            <a:spLocks noChangeArrowheads="1"/>
          </p:cNvSpPr>
          <p:nvPr/>
        </p:nvSpPr>
        <p:spPr bwMode="gray">
          <a:xfrm>
            <a:off x="1784350" y="1162050"/>
            <a:ext cx="6191250" cy="457200"/>
          </a:xfrm>
          <a:prstGeom prst="rect">
            <a:avLst/>
          </a:prstGeom>
          <a:solidFill>
            <a:srgbClr val="000080"/>
          </a:solidFill>
          <a:ln w="9525">
            <a:solidFill>
              <a:srgbClr val="000066"/>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Extent of Occurrence</a:t>
            </a:r>
            <a:endParaRPr lang="en-US" sz="2300" b="1">
              <a:effectLst/>
              <a:latin typeface="Arial" pitchFamily="34" charset="0"/>
            </a:endParaRPr>
          </a:p>
        </p:txBody>
      </p:sp>
      <p:sp>
        <p:nvSpPr>
          <p:cNvPr id="149597" name="Text Box 93"/>
          <p:cNvSpPr txBox="1">
            <a:spLocks noChangeArrowheads="1"/>
          </p:cNvSpPr>
          <p:nvPr/>
        </p:nvSpPr>
        <p:spPr bwMode="gray">
          <a:xfrm>
            <a:off x="1784350" y="1714500"/>
            <a:ext cx="6191250" cy="457200"/>
          </a:xfrm>
          <a:prstGeom prst="rect">
            <a:avLst/>
          </a:prstGeom>
          <a:solidFill>
            <a:srgbClr val="333399"/>
          </a:solidFill>
          <a:ln w="9525">
            <a:solidFill>
              <a:srgbClr val="2C2C86"/>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Area of Occupancy</a:t>
            </a:r>
            <a:endParaRPr lang="en-US" sz="2300" b="1">
              <a:effectLst/>
              <a:latin typeface="Arial" pitchFamily="34" charset="0"/>
            </a:endParaRPr>
          </a:p>
        </p:txBody>
      </p:sp>
      <p:grpSp>
        <p:nvGrpSpPr>
          <p:cNvPr id="4" name="Group 175"/>
          <p:cNvGrpSpPr>
            <a:grpSpLocks/>
          </p:cNvGrpSpPr>
          <p:nvPr/>
        </p:nvGrpSpPr>
        <p:grpSpPr bwMode="auto">
          <a:xfrm>
            <a:off x="4414838" y="4579938"/>
            <a:ext cx="3963987" cy="2185987"/>
            <a:chOff x="2781" y="2885"/>
            <a:chExt cx="2497" cy="1377"/>
          </a:xfrm>
        </p:grpSpPr>
        <p:grpSp>
          <p:nvGrpSpPr>
            <p:cNvPr id="5" name="Group 174"/>
            <p:cNvGrpSpPr>
              <a:grpSpLocks/>
            </p:cNvGrpSpPr>
            <p:nvPr/>
          </p:nvGrpSpPr>
          <p:grpSpPr bwMode="auto">
            <a:xfrm>
              <a:off x="2781" y="2885"/>
              <a:ext cx="2497" cy="1377"/>
              <a:chOff x="2781" y="2885"/>
              <a:chExt cx="2497" cy="1377"/>
            </a:xfrm>
          </p:grpSpPr>
          <p:grpSp>
            <p:nvGrpSpPr>
              <p:cNvPr id="6" name="Group 134"/>
              <p:cNvGrpSpPr>
                <a:grpSpLocks/>
              </p:cNvGrpSpPr>
              <p:nvPr/>
            </p:nvGrpSpPr>
            <p:grpSpPr bwMode="auto">
              <a:xfrm>
                <a:off x="2781" y="2885"/>
                <a:ext cx="2497" cy="1377"/>
                <a:chOff x="2808" y="2872"/>
                <a:chExt cx="2497" cy="1377"/>
              </a:xfrm>
            </p:grpSpPr>
            <p:grpSp>
              <p:nvGrpSpPr>
                <p:cNvPr id="7" name="Group 132"/>
                <p:cNvGrpSpPr>
                  <a:grpSpLocks/>
                </p:cNvGrpSpPr>
                <p:nvPr/>
              </p:nvGrpSpPr>
              <p:grpSpPr bwMode="auto">
                <a:xfrm>
                  <a:off x="2808" y="2872"/>
                  <a:ext cx="2497" cy="1377"/>
                  <a:chOff x="2808" y="2872"/>
                  <a:chExt cx="2497" cy="1377"/>
                </a:xfrm>
              </p:grpSpPr>
              <p:sp>
                <p:nvSpPr>
                  <p:cNvPr id="149602" name="Line 98"/>
                  <p:cNvSpPr>
                    <a:spLocks noChangeShapeType="1"/>
                  </p:cNvSpPr>
                  <p:nvPr/>
                </p:nvSpPr>
                <p:spPr bwMode="gray">
                  <a:xfrm flipH="1">
                    <a:off x="3084" y="2888"/>
                    <a:ext cx="0" cy="1360"/>
                  </a:xfrm>
                  <a:prstGeom prst="line">
                    <a:avLst/>
                  </a:prstGeom>
                  <a:noFill/>
                  <a:ln w="19050">
                    <a:solidFill>
                      <a:schemeClr val="tx1"/>
                    </a:solidFill>
                    <a:round/>
                    <a:headEnd/>
                    <a:tailEnd/>
                  </a:ln>
                </p:spPr>
                <p:txBody>
                  <a:bodyPr/>
                  <a:lstStyle/>
                  <a:p>
                    <a:pPr>
                      <a:defRPr/>
                    </a:pPr>
                    <a:endParaRPr lang="en-US"/>
                  </a:p>
                </p:txBody>
              </p:sp>
              <p:sp>
                <p:nvSpPr>
                  <p:cNvPr id="149603" name="Line 99"/>
                  <p:cNvSpPr>
                    <a:spLocks noChangeShapeType="1"/>
                  </p:cNvSpPr>
                  <p:nvPr/>
                </p:nvSpPr>
                <p:spPr bwMode="gray">
                  <a:xfrm flipH="1">
                    <a:off x="3360" y="2878"/>
                    <a:ext cx="0" cy="1360"/>
                  </a:xfrm>
                  <a:prstGeom prst="line">
                    <a:avLst/>
                  </a:prstGeom>
                  <a:noFill/>
                  <a:ln w="19050">
                    <a:solidFill>
                      <a:schemeClr val="tx1"/>
                    </a:solidFill>
                    <a:round/>
                    <a:headEnd/>
                    <a:tailEnd/>
                  </a:ln>
                </p:spPr>
                <p:txBody>
                  <a:bodyPr/>
                  <a:lstStyle/>
                  <a:p>
                    <a:pPr>
                      <a:defRPr/>
                    </a:pPr>
                    <a:endParaRPr lang="en-US"/>
                  </a:p>
                </p:txBody>
              </p:sp>
              <p:sp>
                <p:nvSpPr>
                  <p:cNvPr id="149604" name="Line 100"/>
                  <p:cNvSpPr>
                    <a:spLocks noChangeShapeType="1"/>
                  </p:cNvSpPr>
                  <p:nvPr/>
                </p:nvSpPr>
                <p:spPr bwMode="gray">
                  <a:xfrm flipH="1">
                    <a:off x="3642" y="2878"/>
                    <a:ext cx="0" cy="1360"/>
                  </a:xfrm>
                  <a:prstGeom prst="line">
                    <a:avLst/>
                  </a:prstGeom>
                  <a:noFill/>
                  <a:ln w="19050">
                    <a:solidFill>
                      <a:schemeClr val="tx1"/>
                    </a:solidFill>
                    <a:round/>
                    <a:headEnd/>
                    <a:tailEnd/>
                  </a:ln>
                </p:spPr>
                <p:txBody>
                  <a:bodyPr/>
                  <a:lstStyle/>
                  <a:p>
                    <a:pPr>
                      <a:defRPr/>
                    </a:pPr>
                    <a:endParaRPr lang="en-US"/>
                  </a:p>
                </p:txBody>
              </p:sp>
              <p:sp>
                <p:nvSpPr>
                  <p:cNvPr id="149605" name="Line 101"/>
                  <p:cNvSpPr>
                    <a:spLocks noChangeShapeType="1"/>
                  </p:cNvSpPr>
                  <p:nvPr/>
                </p:nvSpPr>
                <p:spPr bwMode="gray">
                  <a:xfrm flipH="1">
                    <a:off x="3917" y="2878"/>
                    <a:ext cx="0" cy="1360"/>
                  </a:xfrm>
                  <a:prstGeom prst="line">
                    <a:avLst/>
                  </a:prstGeom>
                  <a:noFill/>
                  <a:ln w="19050">
                    <a:solidFill>
                      <a:schemeClr val="tx1"/>
                    </a:solidFill>
                    <a:round/>
                    <a:headEnd/>
                    <a:tailEnd/>
                  </a:ln>
                </p:spPr>
                <p:txBody>
                  <a:bodyPr/>
                  <a:lstStyle/>
                  <a:p>
                    <a:pPr>
                      <a:defRPr/>
                    </a:pPr>
                    <a:endParaRPr lang="en-US"/>
                  </a:p>
                </p:txBody>
              </p:sp>
              <p:sp>
                <p:nvSpPr>
                  <p:cNvPr id="149606" name="Line 102"/>
                  <p:cNvSpPr>
                    <a:spLocks noChangeShapeType="1"/>
                  </p:cNvSpPr>
                  <p:nvPr/>
                </p:nvSpPr>
                <p:spPr bwMode="gray">
                  <a:xfrm flipH="1">
                    <a:off x="4187" y="2878"/>
                    <a:ext cx="0" cy="1360"/>
                  </a:xfrm>
                  <a:prstGeom prst="line">
                    <a:avLst/>
                  </a:prstGeom>
                  <a:noFill/>
                  <a:ln w="19050">
                    <a:solidFill>
                      <a:schemeClr val="tx1"/>
                    </a:solidFill>
                    <a:round/>
                    <a:headEnd/>
                    <a:tailEnd/>
                  </a:ln>
                </p:spPr>
                <p:txBody>
                  <a:bodyPr/>
                  <a:lstStyle/>
                  <a:p>
                    <a:pPr>
                      <a:defRPr/>
                    </a:pPr>
                    <a:endParaRPr lang="en-US"/>
                  </a:p>
                </p:txBody>
              </p:sp>
              <p:sp>
                <p:nvSpPr>
                  <p:cNvPr id="149607" name="Line 103"/>
                  <p:cNvSpPr>
                    <a:spLocks noChangeShapeType="1"/>
                  </p:cNvSpPr>
                  <p:nvPr/>
                </p:nvSpPr>
                <p:spPr bwMode="gray">
                  <a:xfrm flipH="1">
                    <a:off x="4475" y="2878"/>
                    <a:ext cx="0" cy="1360"/>
                  </a:xfrm>
                  <a:prstGeom prst="line">
                    <a:avLst/>
                  </a:prstGeom>
                  <a:noFill/>
                  <a:ln w="19050">
                    <a:solidFill>
                      <a:schemeClr val="tx1"/>
                    </a:solidFill>
                    <a:round/>
                    <a:headEnd/>
                    <a:tailEnd/>
                  </a:ln>
                </p:spPr>
                <p:txBody>
                  <a:bodyPr/>
                  <a:lstStyle/>
                  <a:p>
                    <a:pPr>
                      <a:defRPr/>
                    </a:pPr>
                    <a:endParaRPr lang="en-US"/>
                  </a:p>
                </p:txBody>
              </p:sp>
              <p:sp>
                <p:nvSpPr>
                  <p:cNvPr id="149608" name="Line 104"/>
                  <p:cNvSpPr>
                    <a:spLocks noChangeShapeType="1"/>
                  </p:cNvSpPr>
                  <p:nvPr/>
                </p:nvSpPr>
                <p:spPr bwMode="gray">
                  <a:xfrm flipH="1">
                    <a:off x="4747" y="2889"/>
                    <a:ext cx="0" cy="1360"/>
                  </a:xfrm>
                  <a:prstGeom prst="line">
                    <a:avLst/>
                  </a:prstGeom>
                  <a:noFill/>
                  <a:ln w="19050">
                    <a:solidFill>
                      <a:schemeClr val="tx1"/>
                    </a:solidFill>
                    <a:round/>
                    <a:headEnd/>
                    <a:tailEnd/>
                  </a:ln>
                </p:spPr>
                <p:txBody>
                  <a:bodyPr/>
                  <a:lstStyle/>
                  <a:p>
                    <a:pPr>
                      <a:defRPr/>
                    </a:pPr>
                    <a:endParaRPr lang="en-US"/>
                  </a:p>
                </p:txBody>
              </p:sp>
              <p:sp>
                <p:nvSpPr>
                  <p:cNvPr id="149609" name="Line 105"/>
                  <p:cNvSpPr>
                    <a:spLocks noChangeShapeType="1"/>
                  </p:cNvSpPr>
                  <p:nvPr/>
                </p:nvSpPr>
                <p:spPr bwMode="gray">
                  <a:xfrm flipH="1">
                    <a:off x="5020" y="2878"/>
                    <a:ext cx="0" cy="1360"/>
                  </a:xfrm>
                  <a:prstGeom prst="line">
                    <a:avLst/>
                  </a:prstGeom>
                  <a:noFill/>
                  <a:ln w="19050">
                    <a:solidFill>
                      <a:schemeClr val="tx1"/>
                    </a:solidFill>
                    <a:round/>
                    <a:headEnd/>
                    <a:tailEnd/>
                  </a:ln>
                </p:spPr>
                <p:txBody>
                  <a:bodyPr/>
                  <a:lstStyle/>
                  <a:p>
                    <a:pPr>
                      <a:defRPr/>
                    </a:pPr>
                    <a:endParaRPr lang="en-US"/>
                  </a:p>
                </p:txBody>
              </p:sp>
              <p:sp>
                <p:nvSpPr>
                  <p:cNvPr id="149610" name="Line 106"/>
                  <p:cNvSpPr>
                    <a:spLocks noChangeShapeType="1"/>
                  </p:cNvSpPr>
                  <p:nvPr/>
                </p:nvSpPr>
                <p:spPr bwMode="gray">
                  <a:xfrm flipH="1">
                    <a:off x="5305" y="2878"/>
                    <a:ext cx="0" cy="1360"/>
                  </a:xfrm>
                  <a:prstGeom prst="line">
                    <a:avLst/>
                  </a:prstGeom>
                  <a:noFill/>
                  <a:ln w="19050">
                    <a:solidFill>
                      <a:schemeClr val="tx1"/>
                    </a:solidFill>
                    <a:round/>
                    <a:headEnd/>
                    <a:tailEnd/>
                  </a:ln>
                </p:spPr>
                <p:txBody>
                  <a:bodyPr/>
                  <a:lstStyle/>
                  <a:p>
                    <a:pPr>
                      <a:defRPr/>
                    </a:pPr>
                    <a:endParaRPr lang="en-US"/>
                  </a:p>
                </p:txBody>
              </p:sp>
              <p:sp>
                <p:nvSpPr>
                  <p:cNvPr id="149614" name="Line 110"/>
                  <p:cNvSpPr>
                    <a:spLocks noChangeShapeType="1"/>
                  </p:cNvSpPr>
                  <p:nvPr/>
                </p:nvSpPr>
                <p:spPr bwMode="gray">
                  <a:xfrm>
                    <a:off x="2808" y="2872"/>
                    <a:ext cx="2494" cy="0"/>
                  </a:xfrm>
                  <a:prstGeom prst="line">
                    <a:avLst/>
                  </a:prstGeom>
                  <a:noFill/>
                  <a:ln w="19050">
                    <a:solidFill>
                      <a:schemeClr val="tx1"/>
                    </a:solidFill>
                    <a:round/>
                    <a:headEnd/>
                    <a:tailEnd/>
                  </a:ln>
                </p:spPr>
                <p:txBody>
                  <a:bodyPr/>
                  <a:lstStyle/>
                  <a:p>
                    <a:pPr>
                      <a:defRPr/>
                    </a:pPr>
                    <a:endParaRPr lang="en-US"/>
                  </a:p>
                </p:txBody>
              </p:sp>
              <p:sp>
                <p:nvSpPr>
                  <p:cNvPr id="149615" name="Line 111"/>
                  <p:cNvSpPr>
                    <a:spLocks noChangeShapeType="1"/>
                  </p:cNvSpPr>
                  <p:nvPr/>
                </p:nvSpPr>
                <p:spPr bwMode="gray">
                  <a:xfrm>
                    <a:off x="2808" y="3155"/>
                    <a:ext cx="2494" cy="0"/>
                  </a:xfrm>
                  <a:prstGeom prst="line">
                    <a:avLst/>
                  </a:prstGeom>
                  <a:noFill/>
                  <a:ln w="19050">
                    <a:solidFill>
                      <a:schemeClr val="tx1"/>
                    </a:solidFill>
                    <a:round/>
                    <a:headEnd/>
                    <a:tailEnd/>
                  </a:ln>
                </p:spPr>
                <p:txBody>
                  <a:bodyPr/>
                  <a:lstStyle/>
                  <a:p>
                    <a:pPr>
                      <a:defRPr/>
                    </a:pPr>
                    <a:endParaRPr lang="en-US"/>
                  </a:p>
                </p:txBody>
              </p:sp>
              <p:sp>
                <p:nvSpPr>
                  <p:cNvPr id="149616" name="Line 112"/>
                  <p:cNvSpPr>
                    <a:spLocks noChangeShapeType="1"/>
                  </p:cNvSpPr>
                  <p:nvPr/>
                </p:nvSpPr>
                <p:spPr bwMode="gray">
                  <a:xfrm>
                    <a:off x="2808" y="3426"/>
                    <a:ext cx="2494" cy="0"/>
                  </a:xfrm>
                  <a:prstGeom prst="line">
                    <a:avLst/>
                  </a:prstGeom>
                  <a:noFill/>
                  <a:ln w="19050">
                    <a:solidFill>
                      <a:schemeClr val="tx1"/>
                    </a:solidFill>
                    <a:round/>
                    <a:headEnd/>
                    <a:tailEnd/>
                  </a:ln>
                </p:spPr>
                <p:txBody>
                  <a:bodyPr/>
                  <a:lstStyle/>
                  <a:p>
                    <a:pPr>
                      <a:defRPr/>
                    </a:pPr>
                    <a:endParaRPr lang="en-US"/>
                  </a:p>
                </p:txBody>
              </p:sp>
              <p:sp>
                <p:nvSpPr>
                  <p:cNvPr id="149617" name="Line 113"/>
                  <p:cNvSpPr>
                    <a:spLocks noChangeShapeType="1"/>
                  </p:cNvSpPr>
                  <p:nvPr/>
                </p:nvSpPr>
                <p:spPr bwMode="gray">
                  <a:xfrm>
                    <a:off x="2808" y="3698"/>
                    <a:ext cx="2494" cy="0"/>
                  </a:xfrm>
                  <a:prstGeom prst="line">
                    <a:avLst/>
                  </a:prstGeom>
                  <a:noFill/>
                  <a:ln w="19050">
                    <a:solidFill>
                      <a:schemeClr val="tx1"/>
                    </a:solidFill>
                    <a:round/>
                    <a:headEnd/>
                    <a:tailEnd/>
                  </a:ln>
                </p:spPr>
                <p:txBody>
                  <a:bodyPr/>
                  <a:lstStyle/>
                  <a:p>
                    <a:pPr>
                      <a:defRPr/>
                    </a:pPr>
                    <a:endParaRPr lang="en-US"/>
                  </a:p>
                </p:txBody>
              </p:sp>
              <p:sp>
                <p:nvSpPr>
                  <p:cNvPr id="149618" name="Line 114"/>
                  <p:cNvSpPr>
                    <a:spLocks noChangeShapeType="1"/>
                  </p:cNvSpPr>
                  <p:nvPr/>
                </p:nvSpPr>
                <p:spPr bwMode="gray">
                  <a:xfrm>
                    <a:off x="2809" y="3969"/>
                    <a:ext cx="2494" cy="0"/>
                  </a:xfrm>
                  <a:prstGeom prst="line">
                    <a:avLst/>
                  </a:prstGeom>
                  <a:noFill/>
                  <a:ln w="19050">
                    <a:solidFill>
                      <a:schemeClr val="tx1"/>
                    </a:solidFill>
                    <a:round/>
                    <a:headEnd/>
                    <a:tailEnd/>
                  </a:ln>
                </p:spPr>
                <p:txBody>
                  <a:bodyPr/>
                  <a:lstStyle/>
                  <a:p>
                    <a:pPr>
                      <a:defRPr/>
                    </a:pPr>
                    <a:endParaRPr lang="en-US"/>
                  </a:p>
                </p:txBody>
              </p:sp>
              <p:sp>
                <p:nvSpPr>
                  <p:cNvPr id="149619" name="Line 115"/>
                  <p:cNvSpPr>
                    <a:spLocks noChangeShapeType="1"/>
                  </p:cNvSpPr>
                  <p:nvPr/>
                </p:nvSpPr>
                <p:spPr bwMode="gray">
                  <a:xfrm>
                    <a:off x="2809" y="4241"/>
                    <a:ext cx="2494" cy="0"/>
                  </a:xfrm>
                  <a:prstGeom prst="line">
                    <a:avLst/>
                  </a:prstGeom>
                  <a:noFill/>
                  <a:ln w="19050">
                    <a:solidFill>
                      <a:schemeClr val="tx1"/>
                    </a:solidFill>
                    <a:round/>
                    <a:headEnd/>
                    <a:tailEnd/>
                  </a:ln>
                </p:spPr>
                <p:txBody>
                  <a:bodyPr/>
                  <a:lstStyle/>
                  <a:p>
                    <a:pPr>
                      <a:defRPr/>
                    </a:pPr>
                    <a:endParaRPr lang="en-US"/>
                  </a:p>
                </p:txBody>
              </p:sp>
            </p:grpSp>
            <p:sp>
              <p:nvSpPr>
                <p:cNvPr id="149634" name="Line 130"/>
                <p:cNvSpPr>
                  <a:spLocks noChangeShapeType="1"/>
                </p:cNvSpPr>
                <p:nvPr/>
              </p:nvSpPr>
              <p:spPr bwMode="gray">
                <a:xfrm flipH="1">
                  <a:off x="2810" y="2880"/>
                  <a:ext cx="0" cy="1360"/>
                </a:xfrm>
                <a:prstGeom prst="line">
                  <a:avLst/>
                </a:prstGeom>
                <a:noFill/>
                <a:ln w="19050">
                  <a:solidFill>
                    <a:schemeClr val="tx1"/>
                  </a:solidFill>
                  <a:round/>
                  <a:headEnd/>
                  <a:tailEnd/>
                </a:ln>
              </p:spPr>
              <p:txBody>
                <a:bodyPr/>
                <a:lstStyle/>
                <a:p>
                  <a:pPr>
                    <a:defRPr/>
                  </a:pPr>
                  <a:endParaRPr lang="en-US"/>
                </a:p>
              </p:txBody>
            </p:sp>
          </p:grpSp>
          <p:sp>
            <p:nvSpPr>
              <p:cNvPr id="149645" name="Rectangle 141"/>
              <p:cNvSpPr>
                <a:spLocks noChangeArrowheads="1"/>
              </p:cNvSpPr>
              <p:nvPr/>
            </p:nvSpPr>
            <p:spPr bwMode="auto">
              <a:xfrm>
                <a:off x="3062" y="3439"/>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58" name="Rectangle 154"/>
              <p:cNvSpPr>
                <a:spLocks noChangeArrowheads="1"/>
              </p:cNvSpPr>
              <p:nvPr/>
            </p:nvSpPr>
            <p:spPr bwMode="auto">
              <a:xfrm>
                <a:off x="3609" y="3436"/>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59" name="Rectangle 155"/>
              <p:cNvSpPr>
                <a:spLocks noChangeArrowheads="1"/>
              </p:cNvSpPr>
              <p:nvPr/>
            </p:nvSpPr>
            <p:spPr bwMode="auto">
              <a:xfrm>
                <a:off x="3612" y="3165"/>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60" name="Rectangle 156"/>
              <p:cNvSpPr>
                <a:spLocks noChangeArrowheads="1"/>
              </p:cNvSpPr>
              <p:nvPr/>
            </p:nvSpPr>
            <p:spPr bwMode="auto">
              <a:xfrm>
                <a:off x="3609" y="3977"/>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61" name="Rectangle 157"/>
              <p:cNvSpPr>
                <a:spLocks noChangeArrowheads="1"/>
              </p:cNvSpPr>
              <p:nvPr/>
            </p:nvSpPr>
            <p:spPr bwMode="auto">
              <a:xfrm>
                <a:off x="3887" y="3977"/>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62" name="Rectangle 158"/>
              <p:cNvSpPr>
                <a:spLocks noChangeArrowheads="1"/>
              </p:cNvSpPr>
              <p:nvPr/>
            </p:nvSpPr>
            <p:spPr bwMode="auto">
              <a:xfrm>
                <a:off x="4168" y="3977"/>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63" name="Rectangle 159"/>
              <p:cNvSpPr>
                <a:spLocks noChangeArrowheads="1"/>
              </p:cNvSpPr>
              <p:nvPr/>
            </p:nvSpPr>
            <p:spPr bwMode="auto">
              <a:xfrm>
                <a:off x="4449" y="3977"/>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64" name="Rectangle 160"/>
              <p:cNvSpPr>
                <a:spLocks noChangeArrowheads="1"/>
              </p:cNvSpPr>
              <p:nvPr/>
            </p:nvSpPr>
            <p:spPr bwMode="auto">
              <a:xfrm>
                <a:off x="3887" y="3702"/>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65" name="Rectangle 161"/>
              <p:cNvSpPr>
                <a:spLocks noChangeArrowheads="1"/>
              </p:cNvSpPr>
              <p:nvPr/>
            </p:nvSpPr>
            <p:spPr bwMode="auto">
              <a:xfrm>
                <a:off x="4171" y="3705"/>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66" name="Rectangle 162"/>
              <p:cNvSpPr>
                <a:spLocks noChangeArrowheads="1"/>
              </p:cNvSpPr>
              <p:nvPr/>
            </p:nvSpPr>
            <p:spPr bwMode="auto">
              <a:xfrm>
                <a:off x="4449" y="3705"/>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67" name="Rectangle 163"/>
              <p:cNvSpPr>
                <a:spLocks noChangeArrowheads="1"/>
              </p:cNvSpPr>
              <p:nvPr/>
            </p:nvSpPr>
            <p:spPr bwMode="auto">
              <a:xfrm>
                <a:off x="4724" y="3708"/>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68" name="Rectangle 164"/>
              <p:cNvSpPr>
                <a:spLocks noChangeArrowheads="1"/>
              </p:cNvSpPr>
              <p:nvPr/>
            </p:nvSpPr>
            <p:spPr bwMode="auto">
              <a:xfrm>
                <a:off x="4997" y="3708"/>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69" name="Rectangle 165"/>
              <p:cNvSpPr>
                <a:spLocks noChangeArrowheads="1"/>
              </p:cNvSpPr>
              <p:nvPr/>
            </p:nvSpPr>
            <p:spPr bwMode="auto">
              <a:xfrm>
                <a:off x="4449" y="3167"/>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70" name="Rectangle 166"/>
              <p:cNvSpPr>
                <a:spLocks noChangeArrowheads="1"/>
              </p:cNvSpPr>
              <p:nvPr/>
            </p:nvSpPr>
            <p:spPr bwMode="auto">
              <a:xfrm>
                <a:off x="4456" y="3437"/>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72" name="Rectangle 168"/>
              <p:cNvSpPr>
                <a:spLocks noChangeArrowheads="1"/>
              </p:cNvSpPr>
              <p:nvPr/>
            </p:nvSpPr>
            <p:spPr bwMode="auto">
              <a:xfrm>
                <a:off x="4997" y="3167"/>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73" name="Rectangle 169"/>
              <p:cNvSpPr>
                <a:spLocks noChangeArrowheads="1"/>
              </p:cNvSpPr>
              <p:nvPr/>
            </p:nvSpPr>
            <p:spPr bwMode="auto">
              <a:xfrm>
                <a:off x="3899" y="2894"/>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74" name="Rectangle 170"/>
              <p:cNvSpPr>
                <a:spLocks noChangeArrowheads="1"/>
              </p:cNvSpPr>
              <p:nvPr/>
            </p:nvSpPr>
            <p:spPr bwMode="auto">
              <a:xfrm>
                <a:off x="5000" y="3439"/>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sp>
            <p:nvSpPr>
              <p:cNvPr id="149675" name="Rectangle 171"/>
              <p:cNvSpPr>
                <a:spLocks noChangeArrowheads="1"/>
              </p:cNvSpPr>
              <p:nvPr/>
            </p:nvSpPr>
            <p:spPr bwMode="auto">
              <a:xfrm>
                <a:off x="4725" y="3439"/>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grpSp>
        <p:sp>
          <p:nvSpPr>
            <p:cNvPr id="149677" name="Rectangle 173"/>
            <p:cNvSpPr>
              <a:spLocks noChangeArrowheads="1"/>
            </p:cNvSpPr>
            <p:nvPr/>
          </p:nvSpPr>
          <p:spPr bwMode="auto">
            <a:xfrm>
              <a:off x="3338" y="3440"/>
              <a:ext cx="272" cy="268"/>
            </a:xfrm>
            <a:prstGeom prst="rect">
              <a:avLst/>
            </a:prstGeom>
            <a:solidFill>
              <a:srgbClr val="FFFF00">
                <a:alpha val="50000"/>
              </a:srgbClr>
            </a:solidFill>
            <a:ln w="9525">
              <a:noFill/>
              <a:miter lim="800000"/>
              <a:headEnd/>
              <a:tailEnd/>
            </a:ln>
            <a:effectLst/>
          </p:spPr>
          <p:txBody>
            <a:bodyPr wrap="none" anchor="ctr"/>
            <a:lstStyle/>
            <a:p>
              <a:pPr>
                <a:defRPr/>
              </a:pPr>
              <a:endParaRPr lang="en-US"/>
            </a:p>
          </p:txBody>
        </p:sp>
      </p:grpSp>
    </p:spTree>
  </p:cSld>
  <p:clrMapOvr>
    <a:masterClrMapping/>
  </p:clrMapOvr>
  <p:transition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1000"/>
                            </p:stCondLst>
                            <p:childTnLst>
                              <p:par>
                                <p:cTn id="9" presetID="22" presetClass="entr" presetSubtype="8" fill="hold" nodeType="afterEffect">
                                  <p:stCondLst>
                                    <p:cond delay="1500"/>
                                  </p:stCondLst>
                                  <p:childTnLst>
                                    <p:set>
                                      <p:cBhvr>
                                        <p:cTn id="10" dur="1" fill="hold">
                                          <p:stCondLst>
                                            <p:cond delay="0"/>
                                          </p:stCondLst>
                                        </p:cTn>
                                        <p:tgtEl>
                                          <p:spTgt spid="149506"/>
                                        </p:tgtEl>
                                        <p:attrNameLst>
                                          <p:attrName>style.visibility</p:attrName>
                                        </p:attrNameLst>
                                      </p:cBhvr>
                                      <p:to>
                                        <p:strVal val="visible"/>
                                      </p:to>
                                    </p:set>
                                    <p:animEffect transition="in" filter="wipe(left)">
                                      <p:cBhvr>
                                        <p:cTn id="11" dur="500"/>
                                        <p:tgtEl>
                                          <p:spTgt spid="149506"/>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149524"/>
                                        </p:tgtEl>
                                        <p:attrNameLst>
                                          <p:attrName>style.visibility</p:attrName>
                                        </p:attrNameLst>
                                      </p:cBhvr>
                                      <p:to>
                                        <p:strVal val="visible"/>
                                      </p:to>
                                    </p:set>
                                  </p:childTnLst>
                                </p:cTn>
                              </p:par>
                            </p:childTnLst>
                          </p:cTn>
                        </p:par>
                        <p:par>
                          <p:cTn id="16" fill="hold">
                            <p:stCondLst>
                              <p:cond delay="500"/>
                            </p:stCondLst>
                            <p:childTnLst>
                              <p:par>
                                <p:cTn id="17" presetID="10" presetClass="entr" presetSubtype="0" fill="hold" nodeType="afterEffect">
                                  <p:stCondLst>
                                    <p:cond delay="50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10" presetClass="entr" presetSubtype="0" fill="hold" nodeType="withEffect">
                                  <p:stCondLst>
                                    <p:cond delay="1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24"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rmAutofit/>
          </a:bodyPr>
          <a:lstStyle/>
          <a:p>
            <a:pPr>
              <a:buNone/>
            </a:pPr>
            <a:endParaRPr lang="en-US" sz="7200" b="1" dirty="0" smtClean="0">
              <a:latin typeface="Times New Roman" pitchFamily="18" charset="0"/>
              <a:cs typeface="Times New Roman" pitchFamily="18" charset="0"/>
            </a:endParaRPr>
          </a:p>
          <a:p>
            <a:pPr algn="ctr">
              <a:buNone/>
            </a:pPr>
            <a:r>
              <a:rPr lang="en-US" sz="7200" b="1" smtClean="0">
                <a:solidFill>
                  <a:schemeClr val="accent1">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THANK YOU</a:t>
            </a:r>
            <a:r>
              <a:rPr lang="en-US" sz="7200" b="1" dirty="0" smtClean="0">
                <a:solidFill>
                  <a:schemeClr val="accent1">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a:t>
            </a:r>
            <a:endParaRPr lang="en-US" sz="7200" b="1" dirty="0">
              <a:solidFill>
                <a:schemeClr val="accent1">
                  <a:lumMod val="75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01" name="Rectangle 81"/>
          <p:cNvSpPr>
            <a:spLocks noChangeArrowheads="1"/>
          </p:cNvSpPr>
          <p:nvPr/>
        </p:nvSpPr>
        <p:spPr bwMode="auto">
          <a:xfrm>
            <a:off x="0" y="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sp>
        <p:nvSpPr>
          <p:cNvPr id="9219" name="Text Box 14"/>
          <p:cNvSpPr txBox="1">
            <a:spLocks noChangeArrowheads="1"/>
          </p:cNvSpPr>
          <p:nvPr/>
        </p:nvSpPr>
        <p:spPr bwMode="gray">
          <a:xfrm>
            <a:off x="133350" y="284163"/>
            <a:ext cx="2782888" cy="1747837"/>
          </a:xfrm>
          <a:prstGeom prst="rect">
            <a:avLst/>
          </a:prstGeom>
          <a:noFill/>
          <a:ln w="25400">
            <a:noFill/>
            <a:miter lim="800000"/>
            <a:headEnd/>
            <a:tailEnd/>
          </a:ln>
        </p:spPr>
        <p:txBody>
          <a:bodyPr lIns="92075" tIns="46038" rIns="92075" bIns="46038">
            <a:spAutoFit/>
          </a:bodyPr>
          <a:lstStyle/>
          <a:p>
            <a:pPr eaLnBrk="0" hangingPunct="0">
              <a:spcBef>
                <a:spcPct val="20000"/>
              </a:spcBef>
            </a:pPr>
            <a:r>
              <a:rPr lang="en-GB" sz="3200" b="1">
                <a:solidFill>
                  <a:srgbClr val="990000"/>
                </a:solidFill>
                <a:effectLst/>
                <a:latin typeface="Arial" pitchFamily="34" charset="0"/>
              </a:rPr>
              <a:t>The </a:t>
            </a:r>
          </a:p>
          <a:p>
            <a:pPr eaLnBrk="0" hangingPunct="0">
              <a:spcBef>
                <a:spcPct val="20000"/>
              </a:spcBef>
            </a:pPr>
            <a:r>
              <a:rPr lang="en-GB" sz="3200" b="1">
                <a:solidFill>
                  <a:srgbClr val="990000"/>
                </a:solidFill>
                <a:effectLst/>
                <a:latin typeface="Arial" pitchFamily="34" charset="0"/>
              </a:rPr>
              <a:t>IUCN</a:t>
            </a:r>
          </a:p>
          <a:p>
            <a:pPr eaLnBrk="0" hangingPunct="0">
              <a:spcBef>
                <a:spcPct val="20000"/>
              </a:spcBef>
            </a:pPr>
            <a:r>
              <a:rPr lang="en-GB" sz="3200" b="1">
                <a:solidFill>
                  <a:srgbClr val="990000"/>
                </a:solidFill>
                <a:effectLst/>
                <a:latin typeface="Arial" pitchFamily="34" charset="0"/>
              </a:rPr>
              <a:t>Categories</a:t>
            </a:r>
            <a:endParaRPr lang="en-US" sz="3200" u="sng">
              <a:solidFill>
                <a:srgbClr val="990000"/>
              </a:solidFill>
              <a:effectLst/>
              <a:latin typeface="Arial" pitchFamily="34" charset="0"/>
            </a:endParaRPr>
          </a:p>
        </p:txBody>
      </p:sp>
      <p:sp>
        <p:nvSpPr>
          <p:cNvPr id="81936" name="Line 16"/>
          <p:cNvSpPr>
            <a:spLocks noChangeShapeType="1"/>
          </p:cNvSpPr>
          <p:nvPr/>
        </p:nvSpPr>
        <p:spPr bwMode="gray">
          <a:xfrm>
            <a:off x="3371850" y="2279650"/>
            <a:ext cx="381000" cy="0"/>
          </a:xfrm>
          <a:prstGeom prst="line">
            <a:avLst/>
          </a:prstGeom>
          <a:noFill/>
          <a:ln w="9525">
            <a:noFill/>
            <a:round/>
            <a:headEnd/>
            <a:tailEnd/>
          </a:ln>
          <a:effectLst/>
        </p:spPr>
        <p:txBody>
          <a:bodyPr>
            <a:spAutoFit/>
          </a:bodyPr>
          <a:lstStyle/>
          <a:p>
            <a:pPr>
              <a:defRPr/>
            </a:pPr>
            <a:endParaRPr lang="en-GB"/>
          </a:p>
        </p:txBody>
      </p:sp>
      <p:sp>
        <p:nvSpPr>
          <p:cNvPr id="81937" name="Line 17"/>
          <p:cNvSpPr>
            <a:spLocks noChangeShapeType="1"/>
          </p:cNvSpPr>
          <p:nvPr/>
        </p:nvSpPr>
        <p:spPr bwMode="gray">
          <a:xfrm>
            <a:off x="3524250" y="2432050"/>
            <a:ext cx="381000" cy="0"/>
          </a:xfrm>
          <a:prstGeom prst="line">
            <a:avLst/>
          </a:prstGeom>
          <a:noFill/>
          <a:ln w="9525">
            <a:noFill/>
            <a:round/>
            <a:headEnd/>
            <a:tailEnd/>
          </a:ln>
          <a:effectLst/>
        </p:spPr>
        <p:txBody>
          <a:bodyPr>
            <a:spAutoFit/>
          </a:bodyPr>
          <a:lstStyle/>
          <a:p>
            <a:pPr>
              <a:defRPr/>
            </a:pPr>
            <a:endParaRPr lang="en-GB"/>
          </a:p>
        </p:txBody>
      </p:sp>
      <p:grpSp>
        <p:nvGrpSpPr>
          <p:cNvPr id="2" name="Group 71"/>
          <p:cNvGrpSpPr>
            <a:grpSpLocks/>
          </p:cNvGrpSpPr>
          <p:nvPr/>
        </p:nvGrpSpPr>
        <p:grpSpPr bwMode="auto">
          <a:xfrm>
            <a:off x="190500" y="3468688"/>
            <a:ext cx="6980238" cy="2495550"/>
            <a:chOff x="120" y="2304"/>
            <a:chExt cx="4397" cy="1572"/>
          </a:xfrm>
        </p:grpSpPr>
        <p:sp>
          <p:nvSpPr>
            <p:cNvPr id="81964" name="AutoShape 44"/>
            <p:cNvSpPr>
              <a:spLocks noChangeArrowheads="1"/>
            </p:cNvSpPr>
            <p:nvPr/>
          </p:nvSpPr>
          <p:spPr bwMode="gray">
            <a:xfrm>
              <a:off x="120" y="2700"/>
              <a:ext cx="864" cy="624"/>
            </a:xfrm>
            <a:prstGeom prst="rightArrow">
              <a:avLst>
                <a:gd name="adj1" fmla="val 50000"/>
                <a:gd name="adj2" fmla="val 69250"/>
              </a:avLst>
            </a:prstGeom>
            <a:solidFill>
              <a:srgbClr val="800000"/>
            </a:solidFill>
            <a:ln w="12700">
              <a:solidFill>
                <a:schemeClr val="tx1"/>
              </a:solidFill>
              <a:miter lim="800000"/>
              <a:headEnd/>
              <a:tailEnd/>
            </a:ln>
            <a:effectLst/>
          </p:spPr>
          <p:txBody>
            <a:bodyPr wrap="none" anchor="ctr"/>
            <a:lstStyle/>
            <a:p>
              <a:pPr>
                <a:defRPr/>
              </a:pPr>
              <a:endParaRPr lang="en-GB"/>
            </a:p>
          </p:txBody>
        </p:sp>
        <p:sp>
          <p:nvSpPr>
            <p:cNvPr id="9252" name="Rectangle 7"/>
            <p:cNvSpPr>
              <a:spLocks noChangeArrowheads="1"/>
            </p:cNvSpPr>
            <p:nvPr/>
          </p:nvSpPr>
          <p:spPr bwMode="gray">
            <a:xfrm>
              <a:off x="2340" y="3572"/>
              <a:ext cx="2177" cy="304"/>
            </a:xfrm>
            <a:prstGeom prst="rect">
              <a:avLst/>
            </a:prstGeom>
            <a:solidFill>
              <a:schemeClr val="bg1"/>
            </a:solidFill>
            <a:ln w="25400">
              <a:solidFill>
                <a:schemeClr val="tx1"/>
              </a:solidFill>
              <a:miter lim="800000"/>
              <a:headEnd/>
              <a:tailEnd/>
            </a:ln>
          </p:spPr>
          <p:txBody>
            <a:bodyPr lIns="92075" tIns="46038" rIns="92075" bIns="46038">
              <a:spAutoFit/>
            </a:bodyPr>
            <a:lstStyle/>
            <a:p>
              <a:pPr algn="l" eaLnBrk="0" hangingPunct="0"/>
              <a:r>
                <a:rPr lang="en-US" sz="2400" b="1">
                  <a:effectLst/>
                  <a:latin typeface="Arial" pitchFamily="34" charset="0"/>
                </a:rPr>
                <a:t>Not Evaluated (NE)</a:t>
              </a:r>
              <a:endParaRPr lang="en-US" sz="3400">
                <a:effectLst/>
                <a:latin typeface="Arial" pitchFamily="34" charset="0"/>
              </a:endParaRPr>
            </a:p>
          </p:txBody>
        </p:sp>
        <p:sp>
          <p:nvSpPr>
            <p:cNvPr id="81959" name="Line 39"/>
            <p:cNvSpPr>
              <a:spLocks noChangeShapeType="1"/>
            </p:cNvSpPr>
            <p:nvPr/>
          </p:nvSpPr>
          <p:spPr bwMode="gray">
            <a:xfrm flipV="1">
              <a:off x="1320" y="2304"/>
              <a:ext cx="0" cy="1440"/>
            </a:xfrm>
            <a:prstGeom prst="line">
              <a:avLst/>
            </a:prstGeom>
            <a:noFill/>
            <a:ln w="53975">
              <a:solidFill>
                <a:schemeClr val="tx1"/>
              </a:solidFill>
              <a:round/>
              <a:headEnd/>
              <a:tailEnd/>
            </a:ln>
            <a:effectLst/>
          </p:spPr>
          <p:txBody>
            <a:bodyPr anchor="ctr">
              <a:spAutoFit/>
            </a:bodyPr>
            <a:lstStyle/>
            <a:p>
              <a:pPr>
                <a:defRPr/>
              </a:pPr>
              <a:endParaRPr lang="en-GB"/>
            </a:p>
          </p:txBody>
        </p:sp>
        <p:sp>
          <p:nvSpPr>
            <p:cNvPr id="81965" name="Line 45"/>
            <p:cNvSpPr>
              <a:spLocks noChangeShapeType="1"/>
            </p:cNvSpPr>
            <p:nvPr/>
          </p:nvSpPr>
          <p:spPr bwMode="gray">
            <a:xfrm flipH="1">
              <a:off x="1080" y="3024"/>
              <a:ext cx="240" cy="0"/>
            </a:xfrm>
            <a:prstGeom prst="line">
              <a:avLst/>
            </a:prstGeom>
            <a:noFill/>
            <a:ln w="53975">
              <a:solidFill>
                <a:schemeClr val="tx1"/>
              </a:solidFill>
              <a:round/>
              <a:headEnd type="none" w="sm" len="sm"/>
              <a:tailEnd type="none" w="sm" len="sm"/>
            </a:ln>
            <a:effectLst/>
          </p:spPr>
          <p:txBody>
            <a:bodyPr wrap="none" anchor="ctr"/>
            <a:lstStyle/>
            <a:p>
              <a:pPr>
                <a:defRPr/>
              </a:pPr>
              <a:endParaRPr lang="en-GB"/>
            </a:p>
          </p:txBody>
        </p:sp>
        <p:sp>
          <p:nvSpPr>
            <p:cNvPr id="81968" name="Line 48"/>
            <p:cNvSpPr>
              <a:spLocks noChangeShapeType="1"/>
            </p:cNvSpPr>
            <p:nvPr/>
          </p:nvSpPr>
          <p:spPr bwMode="gray">
            <a:xfrm>
              <a:off x="1308" y="3732"/>
              <a:ext cx="1036" cy="0"/>
            </a:xfrm>
            <a:prstGeom prst="line">
              <a:avLst/>
            </a:prstGeom>
            <a:noFill/>
            <a:ln w="53975">
              <a:solidFill>
                <a:schemeClr val="tx1"/>
              </a:solidFill>
              <a:round/>
              <a:headEnd/>
              <a:tailEnd/>
            </a:ln>
            <a:effectLst/>
          </p:spPr>
          <p:txBody>
            <a:bodyPr wrap="none" anchor="ctr">
              <a:spAutoFit/>
            </a:bodyPr>
            <a:lstStyle/>
            <a:p>
              <a:pPr>
                <a:defRPr/>
              </a:pPr>
              <a:endParaRPr lang="en-GB"/>
            </a:p>
          </p:txBody>
        </p:sp>
      </p:grpSp>
      <p:grpSp>
        <p:nvGrpSpPr>
          <p:cNvPr id="3" name="Group 74"/>
          <p:cNvGrpSpPr>
            <a:grpSpLocks/>
          </p:cNvGrpSpPr>
          <p:nvPr/>
        </p:nvGrpSpPr>
        <p:grpSpPr bwMode="auto">
          <a:xfrm>
            <a:off x="3067050" y="3340100"/>
            <a:ext cx="4027488" cy="482600"/>
            <a:chOff x="1932" y="2204"/>
            <a:chExt cx="2537" cy="304"/>
          </a:xfrm>
        </p:grpSpPr>
        <p:sp>
          <p:nvSpPr>
            <p:cNvPr id="9249" name="Text Box 12"/>
            <p:cNvSpPr txBox="1">
              <a:spLocks noChangeArrowheads="1"/>
            </p:cNvSpPr>
            <p:nvPr/>
          </p:nvSpPr>
          <p:spPr bwMode="gray">
            <a:xfrm>
              <a:off x="2357" y="2204"/>
              <a:ext cx="2112" cy="304"/>
            </a:xfrm>
            <a:prstGeom prst="rect">
              <a:avLst/>
            </a:prstGeom>
            <a:solidFill>
              <a:srgbClr val="FFCC99"/>
            </a:solidFill>
            <a:ln w="25400">
              <a:solidFill>
                <a:schemeClr val="tx1"/>
              </a:solidFill>
              <a:miter lim="800000"/>
              <a:headEnd type="none" w="sm" len="sm"/>
              <a:tailEnd type="none" w="sm" len="sm"/>
            </a:ln>
          </p:spPr>
          <p:txBody>
            <a:bodyPr>
              <a:spAutoFit/>
            </a:bodyPr>
            <a:lstStyle/>
            <a:p>
              <a:pPr algn="l" eaLnBrk="0" hangingPunct="0"/>
              <a:r>
                <a:rPr lang="en-US" sz="2400" b="1">
                  <a:effectLst/>
                  <a:latin typeface="Arial" pitchFamily="34" charset="0"/>
                </a:rPr>
                <a:t>Near Threatened (NT)</a:t>
              </a:r>
              <a:endParaRPr lang="en-US" sz="3600" b="1">
                <a:effectLst/>
                <a:latin typeface="Arial" pitchFamily="34" charset="0"/>
              </a:endParaRPr>
            </a:p>
          </p:txBody>
        </p:sp>
        <p:sp>
          <p:nvSpPr>
            <p:cNvPr id="81946" name="Line 26"/>
            <p:cNvSpPr>
              <a:spLocks noChangeShapeType="1"/>
            </p:cNvSpPr>
            <p:nvPr/>
          </p:nvSpPr>
          <p:spPr bwMode="gray">
            <a:xfrm flipH="1">
              <a:off x="1932" y="2352"/>
              <a:ext cx="426" cy="0"/>
            </a:xfrm>
            <a:prstGeom prst="line">
              <a:avLst/>
            </a:prstGeom>
            <a:noFill/>
            <a:ln w="53975">
              <a:solidFill>
                <a:schemeClr val="tx1"/>
              </a:solidFill>
              <a:round/>
              <a:headEnd type="none" w="sm" len="sm"/>
              <a:tailEnd type="none" w="sm" len="sm"/>
            </a:ln>
            <a:effectLst/>
          </p:spPr>
          <p:txBody>
            <a:bodyPr wrap="none" anchor="ctr"/>
            <a:lstStyle/>
            <a:p>
              <a:pPr>
                <a:defRPr/>
              </a:pPr>
              <a:endParaRPr lang="en-GB"/>
            </a:p>
          </p:txBody>
        </p:sp>
      </p:grpSp>
      <p:grpSp>
        <p:nvGrpSpPr>
          <p:cNvPr id="4" name="Group 72"/>
          <p:cNvGrpSpPr>
            <a:grpSpLocks/>
          </p:cNvGrpSpPr>
          <p:nvPr/>
        </p:nvGrpSpPr>
        <p:grpSpPr bwMode="auto">
          <a:xfrm>
            <a:off x="2076450" y="2190750"/>
            <a:ext cx="5051425" cy="2971800"/>
            <a:chOff x="1308" y="1500"/>
            <a:chExt cx="3182" cy="1872"/>
          </a:xfrm>
        </p:grpSpPr>
        <p:sp>
          <p:nvSpPr>
            <p:cNvPr id="9245" name="Rectangle 6"/>
            <p:cNvSpPr>
              <a:spLocks noChangeArrowheads="1"/>
            </p:cNvSpPr>
            <p:nvPr/>
          </p:nvSpPr>
          <p:spPr bwMode="gray">
            <a:xfrm>
              <a:off x="2339" y="3068"/>
              <a:ext cx="2151" cy="304"/>
            </a:xfrm>
            <a:prstGeom prst="rect">
              <a:avLst/>
            </a:prstGeom>
            <a:solidFill>
              <a:srgbClr val="DDDDDD"/>
            </a:solidFill>
            <a:ln w="25400">
              <a:solidFill>
                <a:schemeClr val="tx1"/>
              </a:solidFill>
              <a:miter lim="800000"/>
              <a:headEnd/>
              <a:tailEnd/>
            </a:ln>
          </p:spPr>
          <p:txBody>
            <a:bodyPr lIns="92075" tIns="46038" rIns="92075" bIns="46038">
              <a:spAutoFit/>
            </a:bodyPr>
            <a:lstStyle/>
            <a:p>
              <a:pPr algn="l" eaLnBrk="0" hangingPunct="0"/>
              <a:r>
                <a:rPr lang="en-US" sz="2400" b="1">
                  <a:effectLst/>
                  <a:latin typeface="Arial" pitchFamily="34" charset="0"/>
                </a:rPr>
                <a:t>Data Deficient (DD)</a:t>
              </a:r>
            </a:p>
          </p:txBody>
        </p:sp>
        <p:sp>
          <p:nvSpPr>
            <p:cNvPr id="81958" name="Line 38"/>
            <p:cNvSpPr>
              <a:spLocks noChangeShapeType="1"/>
            </p:cNvSpPr>
            <p:nvPr/>
          </p:nvSpPr>
          <p:spPr bwMode="gray">
            <a:xfrm flipH="1">
              <a:off x="1308" y="2316"/>
              <a:ext cx="240" cy="0"/>
            </a:xfrm>
            <a:prstGeom prst="line">
              <a:avLst/>
            </a:prstGeom>
            <a:noFill/>
            <a:ln w="53975">
              <a:solidFill>
                <a:schemeClr val="tx1"/>
              </a:solidFill>
              <a:round/>
              <a:headEnd type="none" w="sm" len="sm"/>
              <a:tailEnd type="none" w="sm" len="sm"/>
            </a:ln>
            <a:effectLst/>
          </p:spPr>
          <p:txBody>
            <a:bodyPr wrap="none" anchor="ctr"/>
            <a:lstStyle/>
            <a:p>
              <a:pPr>
                <a:defRPr/>
              </a:pPr>
              <a:endParaRPr lang="en-GB"/>
            </a:p>
          </p:txBody>
        </p:sp>
        <p:sp>
          <p:nvSpPr>
            <p:cNvPr id="81955" name="Line 35"/>
            <p:cNvSpPr>
              <a:spLocks noChangeShapeType="1"/>
            </p:cNvSpPr>
            <p:nvPr/>
          </p:nvSpPr>
          <p:spPr bwMode="gray">
            <a:xfrm flipV="1">
              <a:off x="1548" y="1500"/>
              <a:ext cx="0" cy="1756"/>
            </a:xfrm>
            <a:prstGeom prst="line">
              <a:avLst/>
            </a:prstGeom>
            <a:noFill/>
            <a:ln w="53975">
              <a:solidFill>
                <a:schemeClr val="tx1"/>
              </a:solidFill>
              <a:round/>
              <a:headEnd/>
              <a:tailEnd/>
            </a:ln>
            <a:effectLst/>
          </p:spPr>
          <p:txBody>
            <a:bodyPr anchor="ctr">
              <a:spAutoFit/>
            </a:bodyPr>
            <a:lstStyle/>
            <a:p>
              <a:pPr>
                <a:defRPr/>
              </a:pPr>
              <a:endParaRPr lang="en-GB"/>
            </a:p>
          </p:txBody>
        </p:sp>
        <p:sp>
          <p:nvSpPr>
            <p:cNvPr id="81970" name="Line 50"/>
            <p:cNvSpPr>
              <a:spLocks noChangeShapeType="1"/>
            </p:cNvSpPr>
            <p:nvPr/>
          </p:nvSpPr>
          <p:spPr bwMode="gray">
            <a:xfrm>
              <a:off x="1536" y="3240"/>
              <a:ext cx="806" cy="0"/>
            </a:xfrm>
            <a:prstGeom prst="line">
              <a:avLst/>
            </a:prstGeom>
            <a:noFill/>
            <a:ln w="53975">
              <a:solidFill>
                <a:schemeClr val="tx1"/>
              </a:solidFill>
              <a:round/>
              <a:headEnd/>
              <a:tailEnd/>
            </a:ln>
            <a:effectLst/>
          </p:spPr>
          <p:txBody>
            <a:bodyPr wrap="none" anchor="ctr">
              <a:spAutoFit/>
            </a:bodyPr>
            <a:lstStyle/>
            <a:p>
              <a:pPr>
                <a:defRPr/>
              </a:pPr>
              <a:endParaRPr lang="en-GB"/>
            </a:p>
          </p:txBody>
        </p:sp>
      </p:grpSp>
      <p:sp>
        <p:nvSpPr>
          <p:cNvPr id="81935" name="Line 15"/>
          <p:cNvSpPr>
            <a:spLocks noChangeShapeType="1"/>
          </p:cNvSpPr>
          <p:nvPr/>
        </p:nvSpPr>
        <p:spPr bwMode="gray">
          <a:xfrm>
            <a:off x="3676650" y="2203450"/>
            <a:ext cx="457200" cy="0"/>
          </a:xfrm>
          <a:prstGeom prst="line">
            <a:avLst/>
          </a:prstGeom>
          <a:noFill/>
          <a:ln w="9525">
            <a:noFill/>
            <a:round/>
            <a:headEnd/>
            <a:tailEnd/>
          </a:ln>
          <a:effectLst/>
        </p:spPr>
        <p:txBody>
          <a:bodyPr>
            <a:spAutoFit/>
          </a:bodyPr>
          <a:lstStyle/>
          <a:p>
            <a:pPr>
              <a:defRPr/>
            </a:pPr>
            <a:endParaRPr lang="en-GB"/>
          </a:p>
        </p:txBody>
      </p:sp>
      <p:grpSp>
        <p:nvGrpSpPr>
          <p:cNvPr id="5" name="Group 80"/>
          <p:cNvGrpSpPr>
            <a:grpSpLocks/>
          </p:cNvGrpSpPr>
          <p:nvPr/>
        </p:nvGrpSpPr>
        <p:grpSpPr bwMode="auto">
          <a:xfrm>
            <a:off x="3067050" y="1263650"/>
            <a:ext cx="5543550" cy="1905000"/>
            <a:chOff x="1932" y="912"/>
            <a:chExt cx="3492" cy="1200"/>
          </a:xfrm>
        </p:grpSpPr>
        <p:sp>
          <p:nvSpPr>
            <p:cNvPr id="9238" name="WordArt 2"/>
            <p:cNvSpPr>
              <a:spLocks noChangeArrowheads="1" noChangeShapeType="1" noTextEdit="1"/>
            </p:cNvSpPr>
            <p:nvPr/>
          </p:nvSpPr>
          <p:spPr bwMode="gray">
            <a:xfrm rot="5400000">
              <a:off x="4728" y="1416"/>
              <a:ext cx="1200" cy="192"/>
            </a:xfrm>
            <a:prstGeom prst="rect">
              <a:avLst/>
            </a:prstGeom>
          </p:spPr>
          <p:txBody>
            <a:bodyPr vert="wordArtVert" wrap="none" fromWordArt="1">
              <a:prstTxWarp prst="textPlain">
                <a:avLst>
                  <a:gd name="adj" fmla="val 50000"/>
                </a:avLst>
              </a:prstTxWarp>
            </a:bodyPr>
            <a:lstStyle/>
            <a:p>
              <a:pPr fontAlgn="auto"/>
              <a:r>
                <a:rPr lang="en-US" sz="2000" b="1" kern="10">
                  <a:ln w="9525">
                    <a:solidFill>
                      <a:srgbClr val="000000"/>
                    </a:solidFill>
                    <a:round/>
                    <a:headEnd/>
                    <a:tailEnd/>
                  </a:ln>
                  <a:solidFill>
                    <a:srgbClr val="CC0000"/>
                  </a:solidFill>
                  <a:effectLst>
                    <a:outerShdw dist="38100" dir="2700000" algn="tl" rotWithShape="0">
                      <a:srgbClr val="000000">
                        <a:alpha val="43137"/>
                      </a:srgbClr>
                    </a:outerShdw>
                  </a:effectLst>
                  <a:latin typeface="Arial"/>
                  <a:cs typeface="Arial"/>
                </a:rPr>
                <a:t>THREATENED</a:t>
              </a:r>
            </a:p>
          </p:txBody>
        </p:sp>
        <p:sp>
          <p:nvSpPr>
            <p:cNvPr id="9239" name="Rectangle 9"/>
            <p:cNvSpPr>
              <a:spLocks noChangeArrowheads="1"/>
            </p:cNvSpPr>
            <p:nvPr/>
          </p:nvSpPr>
          <p:spPr bwMode="gray">
            <a:xfrm>
              <a:off x="2352" y="1352"/>
              <a:ext cx="2657" cy="304"/>
            </a:xfrm>
            <a:prstGeom prst="rect">
              <a:avLst/>
            </a:prstGeom>
            <a:solidFill>
              <a:srgbClr val="BA2C00"/>
            </a:solidFill>
            <a:ln w="25400">
              <a:solidFill>
                <a:schemeClr val="tx1"/>
              </a:solidFill>
              <a:miter lim="800000"/>
              <a:headEnd/>
              <a:tailEnd/>
            </a:ln>
          </p:spPr>
          <p:txBody>
            <a:bodyPr lIns="92075" tIns="46038" rIns="92075" bIns="46038">
              <a:spAutoFit/>
            </a:bodyPr>
            <a:lstStyle/>
            <a:p>
              <a:pPr algn="l" eaLnBrk="0" hangingPunct="0"/>
              <a:r>
                <a:rPr lang="en-US" sz="2400" b="1">
                  <a:solidFill>
                    <a:schemeClr val="bg1"/>
                  </a:solidFill>
                  <a:effectLst/>
                  <a:latin typeface="Arial" pitchFamily="34" charset="0"/>
                </a:rPr>
                <a:t>Endangered (EN)</a:t>
              </a:r>
            </a:p>
          </p:txBody>
        </p:sp>
        <p:sp>
          <p:nvSpPr>
            <p:cNvPr id="9240" name="Rectangle 8"/>
            <p:cNvSpPr>
              <a:spLocks noChangeArrowheads="1"/>
            </p:cNvSpPr>
            <p:nvPr/>
          </p:nvSpPr>
          <p:spPr bwMode="gray">
            <a:xfrm>
              <a:off x="2352" y="980"/>
              <a:ext cx="2657" cy="304"/>
            </a:xfrm>
            <a:prstGeom prst="rect">
              <a:avLst/>
            </a:prstGeom>
            <a:solidFill>
              <a:srgbClr val="800000"/>
            </a:solidFill>
            <a:ln w="25400">
              <a:solidFill>
                <a:schemeClr val="tx1"/>
              </a:solidFill>
              <a:miter lim="800000"/>
              <a:headEnd/>
              <a:tailEnd/>
            </a:ln>
          </p:spPr>
          <p:txBody>
            <a:bodyPr lIns="92075" tIns="46038" rIns="92075" bIns="46038">
              <a:spAutoFit/>
            </a:bodyPr>
            <a:lstStyle/>
            <a:p>
              <a:pPr algn="l" eaLnBrk="0" hangingPunct="0"/>
              <a:r>
                <a:rPr lang="en-US" sz="2400" b="1">
                  <a:solidFill>
                    <a:schemeClr val="bg1"/>
                  </a:solidFill>
                  <a:effectLst/>
                  <a:latin typeface="Arial" pitchFamily="34" charset="0"/>
                </a:rPr>
                <a:t>Critically Endangered (CR)</a:t>
              </a:r>
              <a:endParaRPr lang="en-US" sz="3600" b="1">
                <a:solidFill>
                  <a:schemeClr val="bg1"/>
                </a:solidFill>
                <a:effectLst/>
                <a:latin typeface="Arial" pitchFamily="34" charset="0"/>
              </a:endParaRPr>
            </a:p>
          </p:txBody>
        </p:sp>
        <p:sp>
          <p:nvSpPr>
            <p:cNvPr id="9241" name="Rectangle 10"/>
            <p:cNvSpPr>
              <a:spLocks noChangeArrowheads="1"/>
            </p:cNvSpPr>
            <p:nvPr/>
          </p:nvSpPr>
          <p:spPr bwMode="gray">
            <a:xfrm>
              <a:off x="2364" y="1748"/>
              <a:ext cx="2657" cy="304"/>
            </a:xfrm>
            <a:prstGeom prst="rect">
              <a:avLst/>
            </a:prstGeom>
            <a:solidFill>
              <a:srgbClr val="D85700"/>
            </a:solidFill>
            <a:ln w="25400">
              <a:solidFill>
                <a:schemeClr val="tx1"/>
              </a:solidFill>
              <a:miter lim="800000"/>
              <a:headEnd/>
              <a:tailEnd/>
            </a:ln>
          </p:spPr>
          <p:txBody>
            <a:bodyPr lIns="92075" tIns="46038" rIns="92075" bIns="46038">
              <a:spAutoFit/>
            </a:bodyPr>
            <a:lstStyle/>
            <a:p>
              <a:pPr algn="l" eaLnBrk="0" hangingPunct="0"/>
              <a:r>
                <a:rPr lang="en-US" sz="2400" b="1">
                  <a:solidFill>
                    <a:schemeClr val="bg1"/>
                  </a:solidFill>
                  <a:effectLst/>
                  <a:latin typeface="Arial" pitchFamily="34" charset="0"/>
                </a:rPr>
                <a:t>Vulnerable (VU)</a:t>
              </a:r>
            </a:p>
          </p:txBody>
        </p:sp>
        <p:sp>
          <p:nvSpPr>
            <p:cNvPr id="81941" name="Line 21"/>
            <p:cNvSpPr>
              <a:spLocks noChangeShapeType="1"/>
            </p:cNvSpPr>
            <p:nvPr/>
          </p:nvSpPr>
          <p:spPr bwMode="gray">
            <a:xfrm flipH="1">
              <a:off x="1937" y="1136"/>
              <a:ext cx="415" cy="0"/>
            </a:xfrm>
            <a:prstGeom prst="line">
              <a:avLst/>
            </a:prstGeom>
            <a:noFill/>
            <a:ln w="53975">
              <a:solidFill>
                <a:schemeClr val="tx1"/>
              </a:solidFill>
              <a:round/>
              <a:headEnd type="none" w="sm" len="sm"/>
              <a:tailEnd type="none" w="sm" len="sm"/>
            </a:ln>
            <a:effectLst/>
          </p:spPr>
          <p:txBody>
            <a:bodyPr wrap="none" anchor="ctr"/>
            <a:lstStyle/>
            <a:p>
              <a:pPr>
                <a:defRPr/>
              </a:pPr>
              <a:endParaRPr lang="en-GB"/>
            </a:p>
          </p:txBody>
        </p:sp>
        <p:sp>
          <p:nvSpPr>
            <p:cNvPr id="81942" name="Line 22"/>
            <p:cNvSpPr>
              <a:spLocks noChangeShapeType="1"/>
            </p:cNvSpPr>
            <p:nvPr/>
          </p:nvSpPr>
          <p:spPr bwMode="gray">
            <a:xfrm flipH="1">
              <a:off x="1932" y="1896"/>
              <a:ext cx="427" cy="0"/>
            </a:xfrm>
            <a:prstGeom prst="line">
              <a:avLst/>
            </a:prstGeom>
            <a:noFill/>
            <a:ln w="53975">
              <a:solidFill>
                <a:schemeClr val="tx1"/>
              </a:solidFill>
              <a:round/>
              <a:headEnd type="none" w="sm" len="sm"/>
              <a:tailEnd type="none" w="sm" len="sm"/>
            </a:ln>
            <a:effectLst/>
          </p:spPr>
          <p:txBody>
            <a:bodyPr wrap="none" anchor="ctr"/>
            <a:lstStyle/>
            <a:p>
              <a:pPr>
                <a:defRPr/>
              </a:pPr>
              <a:endParaRPr lang="en-GB"/>
            </a:p>
          </p:txBody>
        </p:sp>
        <p:sp>
          <p:nvSpPr>
            <p:cNvPr id="81977" name="Line 57"/>
            <p:cNvSpPr>
              <a:spLocks noChangeShapeType="1"/>
            </p:cNvSpPr>
            <p:nvPr/>
          </p:nvSpPr>
          <p:spPr bwMode="gray">
            <a:xfrm flipH="1">
              <a:off x="1932" y="1512"/>
              <a:ext cx="427" cy="0"/>
            </a:xfrm>
            <a:prstGeom prst="line">
              <a:avLst/>
            </a:prstGeom>
            <a:noFill/>
            <a:ln w="53975">
              <a:solidFill>
                <a:schemeClr val="tx1"/>
              </a:solidFill>
              <a:round/>
              <a:headEnd type="none" w="sm" len="sm"/>
              <a:tailEnd type="none" w="sm" len="sm"/>
            </a:ln>
            <a:effectLst/>
          </p:spPr>
          <p:txBody>
            <a:bodyPr wrap="none" anchor="ctr"/>
            <a:lstStyle/>
            <a:p>
              <a:pPr>
                <a:defRPr/>
              </a:pPr>
              <a:endParaRPr lang="en-GB"/>
            </a:p>
          </p:txBody>
        </p:sp>
      </p:grpSp>
      <p:grpSp>
        <p:nvGrpSpPr>
          <p:cNvPr id="6" name="Group 78"/>
          <p:cNvGrpSpPr>
            <a:grpSpLocks/>
          </p:cNvGrpSpPr>
          <p:nvPr/>
        </p:nvGrpSpPr>
        <p:grpSpPr bwMode="auto">
          <a:xfrm>
            <a:off x="3086100" y="682625"/>
            <a:ext cx="4591050" cy="482600"/>
            <a:chOff x="1944" y="524"/>
            <a:chExt cx="2892" cy="304"/>
          </a:xfrm>
        </p:grpSpPr>
        <p:sp>
          <p:nvSpPr>
            <p:cNvPr id="9236" name="Rectangle 5"/>
            <p:cNvSpPr>
              <a:spLocks noChangeArrowheads="1"/>
            </p:cNvSpPr>
            <p:nvPr/>
          </p:nvSpPr>
          <p:spPr bwMode="gray">
            <a:xfrm>
              <a:off x="2364" y="524"/>
              <a:ext cx="2472" cy="304"/>
            </a:xfrm>
            <a:prstGeom prst="rect">
              <a:avLst/>
            </a:prstGeom>
            <a:solidFill>
              <a:srgbClr val="5F5F5F"/>
            </a:solidFill>
            <a:ln w="25400">
              <a:solidFill>
                <a:schemeClr val="tx1"/>
              </a:solidFill>
              <a:miter lim="800000"/>
              <a:headEnd/>
              <a:tailEnd/>
            </a:ln>
          </p:spPr>
          <p:txBody>
            <a:bodyPr lIns="92075" tIns="46038" rIns="92075" bIns="46038">
              <a:spAutoFit/>
            </a:bodyPr>
            <a:lstStyle/>
            <a:p>
              <a:pPr algn="l" eaLnBrk="0" hangingPunct="0"/>
              <a:r>
                <a:rPr lang="en-US" sz="2400" b="1">
                  <a:solidFill>
                    <a:schemeClr val="bg1"/>
                  </a:solidFill>
                  <a:effectLst/>
                  <a:latin typeface="Arial" pitchFamily="34" charset="0"/>
                </a:rPr>
                <a:t>Extinct in the Wild (EW)</a:t>
              </a:r>
            </a:p>
          </p:txBody>
        </p:sp>
        <p:sp>
          <p:nvSpPr>
            <p:cNvPr id="81943" name="Line 23"/>
            <p:cNvSpPr>
              <a:spLocks noChangeShapeType="1"/>
            </p:cNvSpPr>
            <p:nvPr/>
          </p:nvSpPr>
          <p:spPr bwMode="gray">
            <a:xfrm flipH="1">
              <a:off x="1944" y="672"/>
              <a:ext cx="426" cy="0"/>
            </a:xfrm>
            <a:prstGeom prst="line">
              <a:avLst/>
            </a:prstGeom>
            <a:noFill/>
            <a:ln w="53975">
              <a:solidFill>
                <a:schemeClr val="tx1"/>
              </a:solidFill>
              <a:round/>
              <a:headEnd type="none" w="sm" len="sm"/>
              <a:tailEnd type="none" w="sm" len="sm"/>
            </a:ln>
            <a:effectLst/>
          </p:spPr>
          <p:txBody>
            <a:bodyPr wrap="none" anchor="ctr"/>
            <a:lstStyle/>
            <a:p>
              <a:pPr>
                <a:defRPr/>
              </a:pPr>
              <a:endParaRPr lang="en-GB"/>
            </a:p>
          </p:txBody>
        </p:sp>
      </p:grpSp>
      <p:grpSp>
        <p:nvGrpSpPr>
          <p:cNvPr id="7" name="Group 79"/>
          <p:cNvGrpSpPr>
            <a:grpSpLocks/>
          </p:cNvGrpSpPr>
          <p:nvPr/>
        </p:nvGrpSpPr>
        <p:grpSpPr bwMode="auto">
          <a:xfrm>
            <a:off x="3086100" y="120650"/>
            <a:ext cx="2873375" cy="482600"/>
            <a:chOff x="1944" y="188"/>
            <a:chExt cx="1810" cy="304"/>
          </a:xfrm>
        </p:grpSpPr>
        <p:sp>
          <p:nvSpPr>
            <p:cNvPr id="9234" name="Rectangle 4"/>
            <p:cNvSpPr>
              <a:spLocks noChangeArrowheads="1"/>
            </p:cNvSpPr>
            <p:nvPr/>
          </p:nvSpPr>
          <p:spPr bwMode="gray">
            <a:xfrm>
              <a:off x="2364" y="188"/>
              <a:ext cx="1390" cy="304"/>
            </a:xfrm>
            <a:prstGeom prst="rect">
              <a:avLst/>
            </a:prstGeom>
            <a:solidFill>
              <a:srgbClr val="292929"/>
            </a:solidFill>
            <a:ln w="25400">
              <a:solidFill>
                <a:schemeClr val="tx1"/>
              </a:solidFill>
              <a:miter lim="800000"/>
              <a:headEnd/>
              <a:tailEnd/>
            </a:ln>
          </p:spPr>
          <p:txBody>
            <a:bodyPr lIns="92075" tIns="46038" rIns="92075" bIns="46038">
              <a:spAutoFit/>
            </a:bodyPr>
            <a:lstStyle/>
            <a:p>
              <a:pPr algn="l" eaLnBrk="0" hangingPunct="0"/>
              <a:r>
                <a:rPr lang="en-US" sz="2400" b="1">
                  <a:solidFill>
                    <a:schemeClr val="bg1"/>
                  </a:solidFill>
                  <a:effectLst/>
                  <a:latin typeface="Arial" pitchFamily="34" charset="0"/>
                </a:rPr>
                <a:t>Extinct (EX)</a:t>
              </a:r>
            </a:p>
          </p:txBody>
        </p:sp>
        <p:sp>
          <p:nvSpPr>
            <p:cNvPr id="81951" name="Line 31"/>
            <p:cNvSpPr>
              <a:spLocks noChangeShapeType="1"/>
            </p:cNvSpPr>
            <p:nvPr/>
          </p:nvSpPr>
          <p:spPr bwMode="gray">
            <a:xfrm flipH="1">
              <a:off x="1944" y="348"/>
              <a:ext cx="426" cy="0"/>
            </a:xfrm>
            <a:prstGeom prst="line">
              <a:avLst/>
            </a:prstGeom>
            <a:noFill/>
            <a:ln w="53975">
              <a:solidFill>
                <a:schemeClr val="tx1"/>
              </a:solidFill>
              <a:round/>
              <a:headEnd type="none" w="sm" len="sm"/>
              <a:tailEnd type="none" w="sm" len="sm"/>
            </a:ln>
            <a:effectLst/>
          </p:spPr>
          <p:txBody>
            <a:bodyPr wrap="none" anchor="ctr"/>
            <a:lstStyle/>
            <a:p>
              <a:pPr>
                <a:defRPr/>
              </a:pPr>
              <a:endParaRPr lang="en-GB"/>
            </a:p>
          </p:txBody>
        </p:sp>
      </p:grpSp>
      <p:grpSp>
        <p:nvGrpSpPr>
          <p:cNvPr id="8" name="Group 73"/>
          <p:cNvGrpSpPr>
            <a:grpSpLocks/>
          </p:cNvGrpSpPr>
          <p:nvPr/>
        </p:nvGrpSpPr>
        <p:grpSpPr bwMode="auto">
          <a:xfrm>
            <a:off x="2438400" y="346075"/>
            <a:ext cx="4689475" cy="4095750"/>
            <a:chOff x="1536" y="336"/>
            <a:chExt cx="2954" cy="2580"/>
          </a:xfrm>
        </p:grpSpPr>
        <p:sp>
          <p:nvSpPr>
            <p:cNvPr id="9230" name="Rectangle 11"/>
            <p:cNvSpPr>
              <a:spLocks noChangeArrowheads="1"/>
            </p:cNvSpPr>
            <p:nvPr/>
          </p:nvSpPr>
          <p:spPr bwMode="gray">
            <a:xfrm>
              <a:off x="2339" y="2612"/>
              <a:ext cx="2151" cy="304"/>
            </a:xfrm>
            <a:prstGeom prst="rect">
              <a:avLst/>
            </a:prstGeom>
            <a:solidFill>
              <a:srgbClr val="009800"/>
            </a:solidFill>
            <a:ln w="25400">
              <a:solidFill>
                <a:schemeClr val="tx1"/>
              </a:solidFill>
              <a:miter lim="800000"/>
              <a:headEnd/>
              <a:tailEnd/>
            </a:ln>
          </p:spPr>
          <p:txBody>
            <a:bodyPr lIns="92075" tIns="46038" rIns="92075" bIns="46038">
              <a:spAutoFit/>
            </a:bodyPr>
            <a:lstStyle/>
            <a:p>
              <a:pPr algn="l" eaLnBrk="0" hangingPunct="0"/>
              <a:r>
                <a:rPr lang="en-US" sz="2400" b="1">
                  <a:solidFill>
                    <a:schemeClr val="bg1"/>
                  </a:solidFill>
                  <a:effectLst/>
                  <a:latin typeface="Arial" pitchFamily="34" charset="0"/>
                </a:rPr>
                <a:t>Least Concern (LC)</a:t>
              </a:r>
              <a:endParaRPr lang="en-US" sz="3600" b="1">
                <a:solidFill>
                  <a:schemeClr val="bg1"/>
                </a:solidFill>
                <a:effectLst/>
                <a:latin typeface="Arial" pitchFamily="34" charset="0"/>
              </a:endParaRPr>
            </a:p>
          </p:txBody>
        </p:sp>
        <p:sp>
          <p:nvSpPr>
            <p:cNvPr id="81952" name="Line 32"/>
            <p:cNvSpPr>
              <a:spLocks noChangeShapeType="1"/>
            </p:cNvSpPr>
            <p:nvPr/>
          </p:nvSpPr>
          <p:spPr bwMode="gray">
            <a:xfrm flipH="1">
              <a:off x="1920" y="2772"/>
              <a:ext cx="426" cy="0"/>
            </a:xfrm>
            <a:prstGeom prst="line">
              <a:avLst/>
            </a:prstGeom>
            <a:noFill/>
            <a:ln w="53975">
              <a:solidFill>
                <a:schemeClr val="tx1"/>
              </a:solidFill>
              <a:round/>
              <a:headEnd type="none" w="sm" len="sm"/>
              <a:tailEnd type="none" w="sm" len="sm"/>
            </a:ln>
            <a:effectLst/>
          </p:spPr>
          <p:txBody>
            <a:bodyPr wrap="none" anchor="ctr"/>
            <a:lstStyle/>
            <a:p>
              <a:pPr>
                <a:defRPr/>
              </a:pPr>
              <a:endParaRPr lang="en-GB"/>
            </a:p>
          </p:txBody>
        </p:sp>
        <p:sp>
          <p:nvSpPr>
            <p:cNvPr id="81953" name="Line 33"/>
            <p:cNvSpPr>
              <a:spLocks noChangeShapeType="1"/>
            </p:cNvSpPr>
            <p:nvPr/>
          </p:nvSpPr>
          <p:spPr bwMode="gray">
            <a:xfrm flipV="1">
              <a:off x="1932" y="336"/>
              <a:ext cx="0" cy="2448"/>
            </a:xfrm>
            <a:prstGeom prst="line">
              <a:avLst/>
            </a:prstGeom>
            <a:noFill/>
            <a:ln w="53975">
              <a:solidFill>
                <a:schemeClr val="tx1"/>
              </a:solidFill>
              <a:round/>
              <a:headEnd/>
              <a:tailEnd/>
            </a:ln>
            <a:effectLst/>
          </p:spPr>
          <p:txBody>
            <a:bodyPr anchor="ctr">
              <a:spAutoFit/>
            </a:bodyPr>
            <a:lstStyle/>
            <a:p>
              <a:pPr>
                <a:defRPr/>
              </a:pPr>
              <a:endParaRPr lang="en-GB"/>
            </a:p>
          </p:txBody>
        </p:sp>
        <p:sp>
          <p:nvSpPr>
            <p:cNvPr id="81978" name="Line 58"/>
            <p:cNvSpPr>
              <a:spLocks noChangeShapeType="1"/>
            </p:cNvSpPr>
            <p:nvPr/>
          </p:nvSpPr>
          <p:spPr bwMode="gray">
            <a:xfrm flipH="1">
              <a:off x="1536" y="1512"/>
              <a:ext cx="403" cy="0"/>
            </a:xfrm>
            <a:prstGeom prst="line">
              <a:avLst/>
            </a:prstGeom>
            <a:noFill/>
            <a:ln w="53975">
              <a:solidFill>
                <a:schemeClr val="tx1"/>
              </a:solidFill>
              <a:round/>
              <a:headEnd type="none" w="sm" len="sm"/>
              <a:tailEnd type="none" w="sm" len="sm"/>
            </a:ln>
            <a:effectLst/>
          </p:spPr>
          <p:txBody>
            <a:bodyPr wrap="none" anchor="ctr"/>
            <a:lstStyle/>
            <a:p>
              <a:pPr>
                <a:defRPr/>
              </a:pPr>
              <a:endParaRPr lang="en-GB"/>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4" name="Rectangle 62"/>
          <p:cNvSpPr>
            <a:spLocks noChangeArrowheads="1"/>
          </p:cNvSpPr>
          <p:nvPr/>
        </p:nvSpPr>
        <p:spPr bwMode="auto">
          <a:xfrm>
            <a:off x="0" y="54864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pic>
        <p:nvPicPr>
          <p:cNvPr id="10243" name="Picture 32" descr="Redlist_en_front_cover"/>
          <p:cNvPicPr>
            <a:picLocks noChangeAspect="1" noChangeArrowheads="1"/>
          </p:cNvPicPr>
          <p:nvPr/>
        </p:nvPicPr>
        <p:blipFill>
          <a:blip r:embed="rId3"/>
          <a:srcRect/>
          <a:stretch>
            <a:fillRect/>
          </a:stretch>
        </p:blipFill>
        <p:spPr bwMode="gray">
          <a:xfrm>
            <a:off x="127000" y="114300"/>
            <a:ext cx="814388" cy="1143000"/>
          </a:xfrm>
          <a:prstGeom prst="rect">
            <a:avLst/>
          </a:prstGeom>
          <a:noFill/>
          <a:ln w="9525">
            <a:solidFill>
              <a:schemeClr val="tx2"/>
            </a:solidFill>
            <a:miter lim="800000"/>
            <a:headEnd/>
            <a:tailEnd/>
          </a:ln>
        </p:spPr>
      </p:pic>
      <p:grpSp>
        <p:nvGrpSpPr>
          <p:cNvPr id="2" name="Group 60"/>
          <p:cNvGrpSpPr>
            <a:grpSpLocks/>
          </p:cNvGrpSpPr>
          <p:nvPr/>
        </p:nvGrpSpPr>
        <p:grpSpPr bwMode="auto">
          <a:xfrm>
            <a:off x="1295400" y="889000"/>
            <a:ext cx="6858000" cy="2819400"/>
            <a:chOff x="816" y="480"/>
            <a:chExt cx="4320" cy="1776"/>
          </a:xfrm>
        </p:grpSpPr>
        <p:sp>
          <p:nvSpPr>
            <p:cNvPr id="3079" name="Text Box 7"/>
            <p:cNvSpPr txBox="1">
              <a:spLocks noChangeArrowheads="1"/>
            </p:cNvSpPr>
            <p:nvPr/>
          </p:nvSpPr>
          <p:spPr bwMode="gray">
            <a:xfrm>
              <a:off x="816" y="886"/>
              <a:ext cx="4248" cy="697"/>
            </a:xfrm>
            <a:prstGeom prst="rect">
              <a:avLst/>
            </a:prstGeom>
            <a:noFill/>
            <a:ln w="9525">
              <a:solidFill>
                <a:srgbClr val="009900"/>
              </a:solidFill>
              <a:miter lim="800000"/>
              <a:headEnd/>
              <a:tailEnd/>
            </a:ln>
            <a:effectLst/>
          </p:spPr>
          <p:txBody>
            <a:bodyPr>
              <a:spAutoFit/>
            </a:bodyPr>
            <a:lstStyle/>
            <a:p>
              <a:pPr algn="l" eaLnBrk="0" hangingPunct="0">
                <a:spcBef>
                  <a:spcPct val="0"/>
                </a:spcBef>
                <a:defRPr/>
              </a:pPr>
              <a:r>
                <a:rPr lang="en-GB" sz="2200" b="1">
                  <a:effectLst/>
                  <a:latin typeface="Arial" pitchFamily="34" charset="0"/>
                  <a:cs typeface="Times New Roman" pitchFamily="18" charset="0"/>
                </a:rPr>
                <a:t>A taxon is Extinct when there is no reasonable </a:t>
              </a:r>
            </a:p>
            <a:p>
              <a:pPr algn="l" eaLnBrk="0" hangingPunct="0">
                <a:spcBef>
                  <a:spcPct val="0"/>
                </a:spcBef>
                <a:defRPr/>
              </a:pPr>
              <a:r>
                <a:rPr lang="en-GB" sz="2200" b="1">
                  <a:effectLst/>
                  <a:latin typeface="Arial" pitchFamily="34" charset="0"/>
                  <a:cs typeface="Times New Roman" pitchFamily="18" charset="0"/>
                </a:rPr>
                <a:t>doubt that the last individual has </a:t>
              </a:r>
            </a:p>
            <a:p>
              <a:pPr algn="l" eaLnBrk="0" hangingPunct="0">
                <a:spcBef>
                  <a:spcPct val="0"/>
                </a:spcBef>
                <a:defRPr/>
              </a:pPr>
              <a:r>
                <a:rPr lang="en-GB" sz="2200" b="1">
                  <a:effectLst/>
                  <a:latin typeface="Arial" pitchFamily="34" charset="0"/>
                  <a:cs typeface="Times New Roman" pitchFamily="18" charset="0"/>
                </a:rPr>
                <a:t>died.</a:t>
              </a:r>
              <a:r>
                <a:rPr lang="en-GB" sz="2200">
                  <a:effectLst>
                    <a:outerShdw blurRad="38100" dist="38100" dir="2700000" algn="tl">
                      <a:srgbClr val="C0C0C0"/>
                    </a:outerShdw>
                  </a:effectLst>
                  <a:latin typeface="Arial" pitchFamily="34" charset="0"/>
                  <a:cs typeface="Times New Roman" pitchFamily="18" charset="0"/>
                </a:rPr>
                <a:t> </a:t>
              </a:r>
              <a:endParaRPr lang="en-US" sz="2200">
                <a:effectLst>
                  <a:outerShdw blurRad="38100" dist="38100" dir="2700000" algn="tl">
                    <a:srgbClr val="C0C0C0"/>
                  </a:outerShdw>
                </a:effectLst>
                <a:latin typeface="Arial" pitchFamily="34" charset="0"/>
                <a:cs typeface="Times New Roman" pitchFamily="18" charset="0"/>
              </a:endParaRPr>
            </a:p>
          </p:txBody>
        </p:sp>
        <p:grpSp>
          <p:nvGrpSpPr>
            <p:cNvPr id="3" name="Group 47"/>
            <p:cNvGrpSpPr>
              <a:grpSpLocks/>
            </p:cNvGrpSpPr>
            <p:nvPr/>
          </p:nvGrpSpPr>
          <p:grpSpPr bwMode="auto">
            <a:xfrm>
              <a:off x="3744" y="1184"/>
              <a:ext cx="1392" cy="1072"/>
              <a:chOff x="4080" y="1200"/>
              <a:chExt cx="1392" cy="1072"/>
            </a:xfrm>
          </p:grpSpPr>
          <p:pic>
            <p:nvPicPr>
              <p:cNvPr id="10255" name="Picture 9" descr="dodo2"/>
              <p:cNvPicPr>
                <a:picLocks noChangeAspect="1" noChangeArrowheads="1"/>
              </p:cNvPicPr>
              <p:nvPr/>
            </p:nvPicPr>
            <p:blipFill>
              <a:blip r:embed="rId4"/>
              <a:srcRect/>
              <a:stretch>
                <a:fillRect/>
              </a:stretch>
            </p:blipFill>
            <p:spPr bwMode="gray">
              <a:xfrm>
                <a:off x="4272" y="1200"/>
                <a:ext cx="984" cy="902"/>
              </a:xfrm>
              <a:prstGeom prst="rect">
                <a:avLst/>
              </a:prstGeom>
              <a:noFill/>
              <a:ln w="12700">
                <a:solidFill>
                  <a:srgbClr val="333333"/>
                </a:solidFill>
                <a:miter lim="800000"/>
                <a:headEnd/>
                <a:tailEnd/>
              </a:ln>
            </p:spPr>
          </p:pic>
          <p:sp>
            <p:nvSpPr>
              <p:cNvPr id="10256" name="Text Box 10"/>
              <p:cNvSpPr txBox="1">
                <a:spLocks noChangeArrowheads="1"/>
              </p:cNvSpPr>
              <p:nvPr/>
            </p:nvSpPr>
            <p:spPr bwMode="gray">
              <a:xfrm>
                <a:off x="4080" y="2099"/>
                <a:ext cx="1392" cy="173"/>
              </a:xfrm>
              <a:prstGeom prst="rect">
                <a:avLst/>
              </a:prstGeom>
              <a:noFill/>
              <a:ln w="25400">
                <a:noFill/>
                <a:miter lim="800000"/>
                <a:headEnd/>
                <a:tailEnd/>
              </a:ln>
            </p:spPr>
            <p:txBody>
              <a:bodyPr lIns="92075" tIns="46038" rIns="92075" bIns="46038">
                <a:spAutoFit/>
              </a:bodyPr>
              <a:lstStyle/>
              <a:p>
                <a:pPr eaLnBrk="0" hangingPunct="0"/>
                <a:r>
                  <a:rPr lang="en-US" sz="1200">
                    <a:effectLst/>
                    <a:latin typeface="Arial" pitchFamily="34" charset="0"/>
                  </a:rPr>
                  <a:t>Dodo, </a:t>
                </a:r>
                <a:r>
                  <a:rPr lang="en-US" sz="1200" i="1">
                    <a:effectLst/>
                    <a:latin typeface="Arial" pitchFamily="34" charset="0"/>
                  </a:rPr>
                  <a:t>Raphus cucullatus</a:t>
                </a:r>
              </a:p>
            </p:txBody>
          </p:sp>
        </p:grpSp>
        <p:sp>
          <p:nvSpPr>
            <p:cNvPr id="10254" name="Rectangle 31"/>
            <p:cNvSpPr>
              <a:spLocks noChangeArrowheads="1"/>
            </p:cNvSpPr>
            <p:nvPr/>
          </p:nvSpPr>
          <p:spPr bwMode="gray">
            <a:xfrm>
              <a:off x="824" y="480"/>
              <a:ext cx="2614" cy="345"/>
            </a:xfrm>
            <a:prstGeom prst="rect">
              <a:avLst/>
            </a:prstGeom>
            <a:solidFill>
              <a:srgbClr val="292929"/>
            </a:solidFill>
            <a:ln w="25400">
              <a:solidFill>
                <a:schemeClr val="tx1"/>
              </a:solidFill>
              <a:miter lim="800000"/>
              <a:headEnd/>
              <a:tailEnd/>
            </a:ln>
          </p:spPr>
          <p:txBody>
            <a:bodyPr lIns="92075" tIns="46038" rIns="92075" bIns="46038"/>
            <a:lstStyle/>
            <a:p>
              <a:pPr algn="l" eaLnBrk="0" hangingPunct="0"/>
              <a:r>
                <a:rPr lang="en-US" sz="2400" b="1">
                  <a:solidFill>
                    <a:schemeClr val="bg1"/>
                  </a:solidFill>
                  <a:effectLst/>
                  <a:latin typeface="Arial" pitchFamily="34" charset="0"/>
                </a:rPr>
                <a:t>Extinct (EX)</a:t>
              </a:r>
            </a:p>
          </p:txBody>
        </p:sp>
      </p:grpSp>
      <p:grpSp>
        <p:nvGrpSpPr>
          <p:cNvPr id="4" name="Group 61"/>
          <p:cNvGrpSpPr>
            <a:grpSpLocks/>
          </p:cNvGrpSpPr>
          <p:nvPr/>
        </p:nvGrpSpPr>
        <p:grpSpPr bwMode="auto">
          <a:xfrm>
            <a:off x="1308100" y="3492500"/>
            <a:ext cx="7683500" cy="3295650"/>
            <a:chOff x="824" y="2064"/>
            <a:chExt cx="4840" cy="2076"/>
          </a:xfrm>
        </p:grpSpPr>
        <p:sp>
          <p:nvSpPr>
            <p:cNvPr id="10246" name="Rectangle 48"/>
            <p:cNvSpPr>
              <a:spLocks noChangeArrowheads="1"/>
            </p:cNvSpPr>
            <p:nvPr/>
          </p:nvSpPr>
          <p:spPr bwMode="gray">
            <a:xfrm>
              <a:off x="832" y="2064"/>
              <a:ext cx="2614" cy="345"/>
            </a:xfrm>
            <a:prstGeom prst="rect">
              <a:avLst/>
            </a:prstGeom>
            <a:solidFill>
              <a:srgbClr val="5F5F5F"/>
            </a:solidFill>
            <a:ln w="25400">
              <a:solidFill>
                <a:schemeClr val="tx1"/>
              </a:solidFill>
              <a:miter lim="800000"/>
              <a:headEnd/>
              <a:tailEnd/>
            </a:ln>
          </p:spPr>
          <p:txBody>
            <a:bodyPr lIns="92075" tIns="46038" rIns="92075" bIns="46038"/>
            <a:lstStyle/>
            <a:p>
              <a:pPr algn="l" eaLnBrk="0" hangingPunct="0"/>
              <a:r>
                <a:rPr lang="en-US" sz="2400" b="1">
                  <a:solidFill>
                    <a:schemeClr val="bg1"/>
                  </a:solidFill>
                  <a:effectLst/>
                  <a:latin typeface="Arial" pitchFamily="34" charset="0"/>
                </a:rPr>
                <a:t>Extinct in the Wild (EW)</a:t>
              </a:r>
            </a:p>
          </p:txBody>
        </p:sp>
        <p:sp>
          <p:nvSpPr>
            <p:cNvPr id="10247" name="Rectangle 49"/>
            <p:cNvSpPr>
              <a:spLocks noChangeArrowheads="1"/>
            </p:cNvSpPr>
            <p:nvPr/>
          </p:nvSpPr>
          <p:spPr bwMode="gray">
            <a:xfrm>
              <a:off x="824" y="2473"/>
              <a:ext cx="4680" cy="948"/>
            </a:xfrm>
            <a:prstGeom prst="rect">
              <a:avLst/>
            </a:prstGeom>
            <a:noFill/>
            <a:ln w="9525">
              <a:solidFill>
                <a:srgbClr val="009900"/>
              </a:solidFill>
              <a:miter lim="800000"/>
              <a:headEnd/>
              <a:tailEnd/>
            </a:ln>
          </p:spPr>
          <p:txBody>
            <a:bodyPr lIns="92075" tIns="46038" rIns="92075" bIns="46038">
              <a:spAutoFit/>
            </a:bodyPr>
            <a:lstStyle/>
            <a:p>
              <a:pPr algn="l" eaLnBrk="0" hangingPunct="0">
                <a:spcBef>
                  <a:spcPct val="0"/>
                </a:spcBef>
              </a:pPr>
              <a:r>
                <a:rPr lang="en-US" sz="2300" b="1" dirty="0">
                  <a:effectLst/>
                  <a:latin typeface="Arial" pitchFamily="34" charset="0"/>
                  <a:cs typeface="Times New Roman" pitchFamily="18" charset="0"/>
                </a:rPr>
                <a:t>A </a:t>
              </a:r>
              <a:r>
                <a:rPr lang="en-US" sz="2300" b="1" dirty="0" err="1">
                  <a:effectLst/>
                  <a:latin typeface="Arial" pitchFamily="34" charset="0"/>
                  <a:cs typeface="Times New Roman" pitchFamily="18" charset="0"/>
                </a:rPr>
                <a:t>taxon</a:t>
              </a:r>
              <a:r>
                <a:rPr lang="en-US" sz="2300" b="1" dirty="0">
                  <a:effectLst/>
                  <a:latin typeface="Arial" pitchFamily="34" charset="0"/>
                  <a:cs typeface="Times New Roman" pitchFamily="18" charset="0"/>
                </a:rPr>
                <a:t> is Extinct in the Wild when it is known only to survive in cultivation, in captivity or as a naturalized population (or populations) </a:t>
              </a:r>
            </a:p>
            <a:p>
              <a:pPr algn="l" eaLnBrk="0" hangingPunct="0">
                <a:spcBef>
                  <a:spcPct val="0"/>
                </a:spcBef>
              </a:pPr>
              <a:r>
                <a:rPr lang="en-US" sz="2300" b="1" dirty="0">
                  <a:effectLst/>
                  <a:latin typeface="Arial" pitchFamily="34" charset="0"/>
                  <a:cs typeface="Times New Roman" pitchFamily="18" charset="0"/>
                </a:rPr>
                <a:t>well outside the past range.</a:t>
              </a:r>
              <a:r>
                <a:rPr lang="en-US" sz="2300" dirty="0">
                  <a:effectLst/>
                  <a:latin typeface="Arial" pitchFamily="34" charset="0"/>
                </a:rPr>
                <a:t>  </a:t>
              </a:r>
              <a:endParaRPr lang="en-GB" sz="2300" dirty="0">
                <a:effectLst/>
                <a:latin typeface="Arial" pitchFamily="34" charset="0"/>
              </a:endParaRPr>
            </a:p>
          </p:txBody>
        </p:sp>
        <p:grpSp>
          <p:nvGrpSpPr>
            <p:cNvPr id="5" name="Group 54"/>
            <p:cNvGrpSpPr>
              <a:grpSpLocks/>
            </p:cNvGrpSpPr>
            <p:nvPr/>
          </p:nvGrpSpPr>
          <p:grpSpPr bwMode="auto">
            <a:xfrm>
              <a:off x="4272" y="2944"/>
              <a:ext cx="1392" cy="1196"/>
              <a:chOff x="3480" y="2496"/>
              <a:chExt cx="1392" cy="1196"/>
            </a:xfrm>
          </p:grpSpPr>
          <p:sp>
            <p:nvSpPr>
              <p:cNvPr id="10249" name="Text Box 55"/>
              <p:cNvSpPr txBox="1">
                <a:spLocks noChangeArrowheads="1"/>
              </p:cNvSpPr>
              <p:nvPr/>
            </p:nvSpPr>
            <p:spPr bwMode="gray">
              <a:xfrm>
                <a:off x="3480" y="3404"/>
                <a:ext cx="1392" cy="288"/>
              </a:xfrm>
              <a:prstGeom prst="rect">
                <a:avLst/>
              </a:prstGeom>
              <a:noFill/>
              <a:ln w="25400">
                <a:noFill/>
                <a:miter lim="800000"/>
                <a:headEnd/>
                <a:tailEnd/>
              </a:ln>
            </p:spPr>
            <p:txBody>
              <a:bodyPr lIns="92075" tIns="46038" rIns="92075" bIns="46038">
                <a:spAutoFit/>
              </a:bodyPr>
              <a:lstStyle/>
              <a:p>
                <a:pPr>
                  <a:spcBef>
                    <a:spcPct val="0"/>
                  </a:spcBef>
                </a:pPr>
                <a:r>
                  <a:rPr lang="en-US" sz="1200">
                    <a:effectLst/>
                    <a:latin typeface="Arial" pitchFamily="34" charset="0"/>
                  </a:rPr>
                  <a:t>Franklinia,</a:t>
                </a:r>
                <a:r>
                  <a:rPr lang="en-US" sz="1200" i="1">
                    <a:effectLst/>
                    <a:latin typeface="Arial" pitchFamily="34" charset="0"/>
                  </a:rPr>
                  <a:t> </a:t>
                </a:r>
              </a:p>
              <a:p>
                <a:pPr>
                  <a:spcBef>
                    <a:spcPct val="0"/>
                  </a:spcBef>
                </a:pPr>
                <a:r>
                  <a:rPr lang="en-US" sz="1200" i="1">
                    <a:effectLst/>
                    <a:latin typeface="Arial" pitchFamily="34" charset="0"/>
                  </a:rPr>
                  <a:t>Franklinia alatamaha</a:t>
                </a:r>
                <a:endParaRPr lang="en-US" sz="1200">
                  <a:effectLst/>
                  <a:latin typeface="Arial" pitchFamily="34" charset="0"/>
                </a:endParaRPr>
              </a:p>
            </p:txBody>
          </p:sp>
          <p:pic>
            <p:nvPicPr>
              <p:cNvPr id="10250" name="Picture 56" descr="Franklinia_alatamaha"/>
              <p:cNvPicPr>
                <a:picLocks noChangeAspect="1" noChangeArrowheads="1"/>
              </p:cNvPicPr>
              <p:nvPr/>
            </p:nvPicPr>
            <p:blipFill>
              <a:blip r:embed="rId5"/>
              <a:srcRect/>
              <a:stretch>
                <a:fillRect/>
              </a:stretch>
            </p:blipFill>
            <p:spPr bwMode="gray">
              <a:xfrm>
                <a:off x="3703" y="2496"/>
                <a:ext cx="924" cy="912"/>
              </a:xfrm>
              <a:prstGeom prst="rect">
                <a:avLst/>
              </a:prstGeom>
              <a:noFill/>
              <a:ln w="9525">
                <a:noFill/>
                <a:miter lim="800000"/>
                <a:headEnd/>
                <a:tailEnd/>
              </a:ln>
            </p:spPr>
          </p:pic>
          <p:sp>
            <p:nvSpPr>
              <p:cNvPr id="10251" name="Text Box 57"/>
              <p:cNvSpPr txBox="1">
                <a:spLocks noChangeArrowheads="1"/>
              </p:cNvSpPr>
              <p:nvPr/>
            </p:nvSpPr>
            <p:spPr bwMode="gray">
              <a:xfrm>
                <a:off x="3816" y="3312"/>
                <a:ext cx="878" cy="125"/>
              </a:xfrm>
              <a:prstGeom prst="rect">
                <a:avLst/>
              </a:prstGeom>
              <a:noFill/>
              <a:ln w="9525">
                <a:noFill/>
                <a:miter lim="800000"/>
                <a:headEnd/>
                <a:tailEnd/>
              </a:ln>
            </p:spPr>
            <p:txBody>
              <a:bodyPr>
                <a:spAutoFit/>
              </a:bodyPr>
              <a:lstStyle/>
              <a:p>
                <a:r>
                  <a:rPr lang="en-US" sz="700" i="1">
                    <a:solidFill>
                      <a:schemeClr val="bg2"/>
                    </a:solidFill>
                    <a:effectLst/>
                    <a:latin typeface="Arial" pitchFamily="34" charset="0"/>
                  </a:rPr>
                  <a:t>Photo </a:t>
                </a:r>
                <a:r>
                  <a:rPr lang="en-US" sz="700" i="1">
                    <a:solidFill>
                      <a:schemeClr val="bg2"/>
                    </a:solidFill>
                    <a:effectLst/>
                    <a:latin typeface="Arial" pitchFamily="34" charset="0"/>
                    <a:cs typeface="Arial" pitchFamily="34" charset="0"/>
                  </a:rPr>
                  <a:t>©</a:t>
                </a:r>
                <a:r>
                  <a:rPr lang="en-US" sz="700" i="1">
                    <a:solidFill>
                      <a:schemeClr val="bg2"/>
                    </a:solidFill>
                    <a:effectLst/>
                    <a:latin typeface="Arial" pitchFamily="34" charset="0"/>
                  </a:rPr>
                  <a:t> Craig Hilton-Taylor</a:t>
                </a:r>
                <a:endParaRPr lang="en-GB" sz="700" i="1">
                  <a:solidFill>
                    <a:schemeClr val="bg2"/>
                  </a:solidFill>
                  <a:effectLst/>
                  <a:latin typeface="Arial" pitchFamily="34" charset="0"/>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5" name="Rectangle 85"/>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sp>
        <p:nvSpPr>
          <p:cNvPr id="5204" name="Rectangle 84"/>
          <p:cNvSpPr>
            <a:spLocks noChangeArrowheads="1"/>
          </p:cNvSpPr>
          <p:nvPr/>
        </p:nvSpPr>
        <p:spPr bwMode="auto">
          <a:xfrm>
            <a:off x="0" y="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sp>
        <p:nvSpPr>
          <p:cNvPr id="15364" name="Text Box 11"/>
          <p:cNvSpPr txBox="1">
            <a:spLocks noChangeArrowheads="1"/>
          </p:cNvSpPr>
          <p:nvPr/>
        </p:nvSpPr>
        <p:spPr bwMode="gray">
          <a:xfrm>
            <a:off x="1193800" y="152400"/>
            <a:ext cx="7721600" cy="1311275"/>
          </a:xfrm>
          <a:prstGeom prst="rect">
            <a:avLst/>
          </a:prstGeom>
          <a:noFill/>
          <a:ln w="9525">
            <a:noFill/>
            <a:miter lim="800000"/>
            <a:headEnd/>
            <a:tailEnd/>
          </a:ln>
        </p:spPr>
        <p:txBody>
          <a:bodyPr>
            <a:spAutoFit/>
          </a:bodyPr>
          <a:lstStyle/>
          <a:p>
            <a:pPr algn="l" eaLnBrk="0" hangingPunct="0">
              <a:spcBef>
                <a:spcPct val="0"/>
              </a:spcBef>
            </a:pPr>
            <a:r>
              <a:rPr lang="en-GB" sz="2000" b="1">
                <a:effectLst/>
                <a:latin typeface="Arial" pitchFamily="34" charset="0"/>
                <a:cs typeface="Times New Roman" pitchFamily="18" charset="0"/>
              </a:rPr>
              <a:t>A taxon is threatened when the best available evidence indicates that it meets any of the criteria A to E for the thresholds stated in one of the three threatened categories: Critically Endangered, Endangered or Vulnerable. </a:t>
            </a:r>
            <a:endParaRPr lang="en-US" sz="2000" b="1">
              <a:effectLst/>
              <a:latin typeface="Arial" pitchFamily="34" charset="0"/>
              <a:cs typeface="Times New Roman" pitchFamily="18" charset="0"/>
            </a:endParaRPr>
          </a:p>
        </p:txBody>
      </p:sp>
      <p:grpSp>
        <p:nvGrpSpPr>
          <p:cNvPr id="2" name="Group 78"/>
          <p:cNvGrpSpPr>
            <a:grpSpLocks/>
          </p:cNvGrpSpPr>
          <p:nvPr/>
        </p:nvGrpSpPr>
        <p:grpSpPr bwMode="auto">
          <a:xfrm>
            <a:off x="139700" y="1752600"/>
            <a:ext cx="8491538" cy="2274888"/>
            <a:chOff x="88" y="1032"/>
            <a:chExt cx="5349" cy="1433"/>
          </a:xfrm>
        </p:grpSpPr>
        <p:sp>
          <p:nvSpPr>
            <p:cNvPr id="15383" name="Rectangle 18"/>
            <p:cNvSpPr>
              <a:spLocks noChangeArrowheads="1"/>
            </p:cNvSpPr>
            <p:nvPr/>
          </p:nvSpPr>
          <p:spPr bwMode="gray">
            <a:xfrm>
              <a:off x="88" y="1032"/>
              <a:ext cx="2614" cy="345"/>
            </a:xfrm>
            <a:prstGeom prst="rect">
              <a:avLst/>
            </a:prstGeom>
            <a:solidFill>
              <a:srgbClr val="800000"/>
            </a:solidFill>
            <a:ln w="25400">
              <a:solidFill>
                <a:schemeClr val="tx1"/>
              </a:solidFill>
              <a:miter lim="800000"/>
              <a:headEnd/>
              <a:tailEnd/>
            </a:ln>
          </p:spPr>
          <p:txBody>
            <a:bodyPr lIns="92075" tIns="46038" rIns="92075" bIns="46038"/>
            <a:lstStyle/>
            <a:p>
              <a:pPr algn="l" eaLnBrk="0" hangingPunct="0"/>
              <a:r>
                <a:rPr lang="en-US" sz="2400" b="1">
                  <a:solidFill>
                    <a:schemeClr val="bg1"/>
                  </a:solidFill>
                  <a:effectLst/>
                  <a:latin typeface="Arial" pitchFamily="34" charset="0"/>
                </a:rPr>
                <a:t>Critically Endangered (CR)</a:t>
              </a:r>
              <a:endParaRPr lang="en-US" sz="3600" b="1">
                <a:solidFill>
                  <a:schemeClr val="bg1"/>
                </a:solidFill>
                <a:effectLst/>
                <a:latin typeface="Arial" pitchFamily="34" charset="0"/>
              </a:endParaRPr>
            </a:p>
          </p:txBody>
        </p:sp>
        <p:sp>
          <p:nvSpPr>
            <p:cNvPr id="15384" name="Text Box 50"/>
            <p:cNvSpPr txBox="1">
              <a:spLocks noChangeArrowheads="1"/>
            </p:cNvSpPr>
            <p:nvPr/>
          </p:nvSpPr>
          <p:spPr bwMode="gray">
            <a:xfrm>
              <a:off x="88" y="1440"/>
              <a:ext cx="5288" cy="486"/>
            </a:xfrm>
            <a:prstGeom prst="rect">
              <a:avLst/>
            </a:prstGeom>
            <a:noFill/>
            <a:ln w="9525">
              <a:solidFill>
                <a:srgbClr val="009900"/>
              </a:solidFill>
              <a:miter lim="800000"/>
              <a:headEnd/>
              <a:tailEnd/>
            </a:ln>
          </p:spPr>
          <p:txBody>
            <a:bodyPr>
              <a:spAutoFit/>
            </a:bodyPr>
            <a:lstStyle/>
            <a:p>
              <a:pPr algn="l" eaLnBrk="0" hangingPunct="0">
                <a:spcBef>
                  <a:spcPct val="0"/>
                </a:spcBef>
              </a:pPr>
              <a:r>
                <a:rPr lang="en-GB" sz="2200" b="1">
                  <a:effectLst/>
                  <a:latin typeface="Arial" pitchFamily="34" charset="0"/>
                  <a:cs typeface="Times New Roman" pitchFamily="18" charset="0"/>
                </a:rPr>
                <a:t>CR taxa are considered to be facing an </a:t>
              </a:r>
              <a:r>
                <a:rPr lang="en-GB" sz="2200" b="1">
                  <a:solidFill>
                    <a:srgbClr val="A00000"/>
                  </a:solidFill>
                  <a:effectLst/>
                  <a:latin typeface="Arial" pitchFamily="34" charset="0"/>
                  <a:cs typeface="Times New Roman" pitchFamily="18" charset="0"/>
                </a:rPr>
                <a:t>extremely </a:t>
              </a:r>
            </a:p>
            <a:p>
              <a:pPr algn="l" eaLnBrk="0" hangingPunct="0">
                <a:spcBef>
                  <a:spcPct val="0"/>
                </a:spcBef>
              </a:pPr>
              <a:r>
                <a:rPr lang="en-GB" sz="2200" b="1">
                  <a:solidFill>
                    <a:srgbClr val="A00000"/>
                  </a:solidFill>
                  <a:effectLst/>
                  <a:latin typeface="Arial" pitchFamily="34" charset="0"/>
                  <a:cs typeface="Times New Roman" pitchFamily="18" charset="0"/>
                </a:rPr>
                <a:t>high risk of extinction</a:t>
              </a:r>
              <a:r>
                <a:rPr lang="en-GB" sz="2200" b="1">
                  <a:effectLst/>
                  <a:latin typeface="Arial" pitchFamily="34" charset="0"/>
                  <a:cs typeface="Times New Roman" pitchFamily="18" charset="0"/>
                </a:rPr>
                <a:t> in the wild</a:t>
              </a:r>
              <a:endParaRPr lang="en-US" sz="2200" b="1">
                <a:effectLst/>
                <a:latin typeface="Arial" pitchFamily="34" charset="0"/>
                <a:cs typeface="Times New Roman" pitchFamily="18" charset="0"/>
              </a:endParaRPr>
            </a:p>
          </p:txBody>
        </p:sp>
        <p:grpSp>
          <p:nvGrpSpPr>
            <p:cNvPr id="3" name="Group 51"/>
            <p:cNvGrpSpPr>
              <a:grpSpLocks/>
            </p:cNvGrpSpPr>
            <p:nvPr/>
          </p:nvGrpSpPr>
          <p:grpSpPr bwMode="auto">
            <a:xfrm>
              <a:off x="4176" y="1344"/>
              <a:ext cx="1261" cy="1121"/>
              <a:chOff x="3352" y="2640"/>
              <a:chExt cx="1117" cy="1030"/>
            </a:xfrm>
          </p:grpSpPr>
          <p:pic>
            <p:nvPicPr>
              <p:cNvPr id="15386" name="Picture 33" descr="Hibiscus flower"/>
              <p:cNvPicPr>
                <a:picLocks noChangeAspect="1" noChangeArrowheads="1"/>
              </p:cNvPicPr>
              <p:nvPr/>
            </p:nvPicPr>
            <p:blipFill>
              <a:blip r:embed="rId3" cstate="print"/>
              <a:srcRect t="18454"/>
              <a:stretch>
                <a:fillRect/>
              </a:stretch>
            </p:blipFill>
            <p:spPr bwMode="gray">
              <a:xfrm>
                <a:off x="3529" y="2640"/>
                <a:ext cx="723" cy="802"/>
              </a:xfrm>
              <a:prstGeom prst="rect">
                <a:avLst/>
              </a:prstGeom>
              <a:noFill/>
              <a:ln w="9525">
                <a:noFill/>
                <a:miter lim="800000"/>
                <a:headEnd/>
                <a:tailEnd/>
              </a:ln>
            </p:spPr>
          </p:pic>
          <p:sp>
            <p:nvSpPr>
              <p:cNvPr id="15387" name="Text Box 34"/>
              <p:cNvSpPr txBox="1">
                <a:spLocks noChangeArrowheads="1"/>
              </p:cNvSpPr>
              <p:nvPr/>
            </p:nvSpPr>
            <p:spPr bwMode="gray">
              <a:xfrm>
                <a:off x="3352" y="3405"/>
                <a:ext cx="1117" cy="265"/>
              </a:xfrm>
              <a:prstGeom prst="rect">
                <a:avLst/>
              </a:prstGeom>
              <a:noFill/>
              <a:ln w="25400">
                <a:noFill/>
                <a:miter lim="800000"/>
                <a:headEnd/>
                <a:tailEnd/>
              </a:ln>
            </p:spPr>
            <p:txBody>
              <a:bodyPr lIns="92075" tIns="46038" rIns="92075" bIns="46038">
                <a:spAutoFit/>
              </a:bodyPr>
              <a:lstStyle/>
              <a:p>
                <a:r>
                  <a:rPr lang="en-US" sz="1200">
                    <a:effectLst/>
                    <a:latin typeface="Arial" pitchFamily="34" charset="0"/>
                  </a:rPr>
                  <a:t>Mandrinette,</a:t>
                </a:r>
                <a:r>
                  <a:rPr lang="en-US" sz="1200" i="1">
                    <a:effectLst/>
                    <a:latin typeface="Arial" pitchFamily="34" charset="0"/>
                  </a:rPr>
                  <a:t> Hibiscus fragilis</a:t>
                </a:r>
              </a:p>
            </p:txBody>
          </p:sp>
          <p:sp>
            <p:nvSpPr>
              <p:cNvPr id="15388" name="Text Box 37"/>
              <p:cNvSpPr txBox="1">
                <a:spLocks noChangeArrowheads="1"/>
              </p:cNvSpPr>
              <p:nvPr/>
            </p:nvSpPr>
            <p:spPr bwMode="gray">
              <a:xfrm>
                <a:off x="3440" y="3336"/>
                <a:ext cx="816" cy="115"/>
              </a:xfrm>
              <a:prstGeom prst="rect">
                <a:avLst/>
              </a:prstGeom>
              <a:noFill/>
              <a:ln w="9525">
                <a:noFill/>
                <a:miter lim="800000"/>
                <a:headEnd/>
                <a:tailEnd/>
              </a:ln>
            </p:spPr>
            <p:txBody>
              <a:bodyPr>
                <a:spAutoFit/>
              </a:bodyPr>
              <a:lstStyle/>
              <a:p>
                <a:r>
                  <a:rPr lang="en-GB" sz="700" i="1">
                    <a:solidFill>
                      <a:schemeClr val="folHlink"/>
                    </a:solidFill>
                    <a:effectLst/>
                    <a:latin typeface="Arial" pitchFamily="34" charset="0"/>
                  </a:rPr>
                  <a:t>Photo </a:t>
                </a:r>
                <a:r>
                  <a:rPr lang="en-GB" sz="700" i="1">
                    <a:solidFill>
                      <a:schemeClr val="folHlink"/>
                    </a:solidFill>
                    <a:effectLst/>
                    <a:latin typeface="Arial" pitchFamily="34" charset="0"/>
                    <a:cs typeface="Arial" pitchFamily="34" charset="0"/>
                  </a:rPr>
                  <a:t>© Wendy Strahm</a:t>
                </a:r>
                <a:endParaRPr lang="en-GB" sz="700" i="1">
                  <a:solidFill>
                    <a:schemeClr val="folHlink"/>
                  </a:solidFill>
                  <a:effectLst/>
                  <a:latin typeface="Arial" pitchFamily="34" charset="0"/>
                </a:endParaRPr>
              </a:p>
            </p:txBody>
          </p:sp>
        </p:grpSp>
      </p:grpSp>
      <p:pic>
        <p:nvPicPr>
          <p:cNvPr id="15366" name="Picture 53" descr="Redlist_en_front_cover"/>
          <p:cNvPicPr>
            <a:picLocks noChangeAspect="1" noChangeArrowheads="1"/>
          </p:cNvPicPr>
          <p:nvPr/>
        </p:nvPicPr>
        <p:blipFill>
          <a:blip r:embed="rId4"/>
          <a:srcRect/>
          <a:stretch>
            <a:fillRect/>
          </a:stretch>
        </p:blipFill>
        <p:spPr bwMode="gray">
          <a:xfrm>
            <a:off x="127000" y="114300"/>
            <a:ext cx="814388" cy="1143000"/>
          </a:xfrm>
          <a:prstGeom prst="rect">
            <a:avLst/>
          </a:prstGeom>
          <a:noFill/>
          <a:ln w="9525">
            <a:solidFill>
              <a:schemeClr val="tx2"/>
            </a:solidFill>
            <a:miter lim="800000"/>
            <a:headEnd/>
            <a:tailEnd/>
          </a:ln>
        </p:spPr>
      </p:pic>
      <p:grpSp>
        <p:nvGrpSpPr>
          <p:cNvPr id="4" name="Group 81"/>
          <p:cNvGrpSpPr>
            <a:grpSpLocks/>
          </p:cNvGrpSpPr>
          <p:nvPr/>
        </p:nvGrpSpPr>
        <p:grpSpPr bwMode="auto">
          <a:xfrm>
            <a:off x="152400" y="3492500"/>
            <a:ext cx="8382000" cy="1849438"/>
            <a:chOff x="96" y="2200"/>
            <a:chExt cx="5280" cy="1165"/>
          </a:xfrm>
        </p:grpSpPr>
        <p:sp>
          <p:nvSpPr>
            <p:cNvPr id="15376" name="Rectangle 47"/>
            <p:cNvSpPr>
              <a:spLocks noChangeArrowheads="1"/>
            </p:cNvSpPr>
            <p:nvPr/>
          </p:nvSpPr>
          <p:spPr bwMode="gray">
            <a:xfrm>
              <a:off x="104" y="2200"/>
              <a:ext cx="2614" cy="345"/>
            </a:xfrm>
            <a:prstGeom prst="rect">
              <a:avLst/>
            </a:prstGeom>
            <a:solidFill>
              <a:srgbClr val="BA2C00"/>
            </a:solidFill>
            <a:ln w="25400">
              <a:solidFill>
                <a:schemeClr val="tx1"/>
              </a:solidFill>
              <a:miter lim="800000"/>
              <a:headEnd/>
              <a:tailEnd/>
            </a:ln>
          </p:spPr>
          <p:txBody>
            <a:bodyPr lIns="92075" tIns="46038" rIns="92075" bIns="46038"/>
            <a:lstStyle/>
            <a:p>
              <a:pPr algn="l" eaLnBrk="0" hangingPunct="0"/>
              <a:r>
                <a:rPr lang="en-US" sz="2400" b="1">
                  <a:solidFill>
                    <a:schemeClr val="bg1"/>
                  </a:solidFill>
                  <a:effectLst/>
                  <a:latin typeface="Arial" pitchFamily="34" charset="0"/>
                </a:rPr>
                <a:t>Endangered (EN)</a:t>
              </a:r>
            </a:p>
          </p:txBody>
        </p:sp>
        <p:sp>
          <p:nvSpPr>
            <p:cNvPr id="15377" name="Text Box 54"/>
            <p:cNvSpPr txBox="1">
              <a:spLocks noChangeArrowheads="1"/>
            </p:cNvSpPr>
            <p:nvPr/>
          </p:nvSpPr>
          <p:spPr bwMode="gray">
            <a:xfrm>
              <a:off x="96" y="2608"/>
              <a:ext cx="5280" cy="448"/>
            </a:xfrm>
            <a:prstGeom prst="rect">
              <a:avLst/>
            </a:prstGeom>
            <a:noFill/>
            <a:ln w="9525">
              <a:solidFill>
                <a:srgbClr val="009900"/>
              </a:solidFill>
              <a:miter lim="800000"/>
              <a:headEnd/>
              <a:tailEnd/>
            </a:ln>
          </p:spPr>
          <p:txBody>
            <a:bodyPr>
              <a:spAutoFit/>
            </a:bodyPr>
            <a:lstStyle/>
            <a:p>
              <a:pPr algn="l">
                <a:spcBef>
                  <a:spcPct val="0"/>
                </a:spcBef>
              </a:pPr>
              <a:r>
                <a:rPr lang="en-GB" sz="2000" b="1">
                  <a:effectLst/>
                  <a:latin typeface="Arial" pitchFamily="34" charset="0"/>
                  <a:cs typeface="Times New Roman" pitchFamily="18" charset="0"/>
                </a:rPr>
                <a:t>EN taxa are considered to be facing a </a:t>
              </a:r>
            </a:p>
            <a:p>
              <a:pPr algn="l">
                <a:spcBef>
                  <a:spcPct val="0"/>
                </a:spcBef>
              </a:pPr>
              <a:r>
                <a:rPr lang="en-GB" sz="2000" b="1">
                  <a:solidFill>
                    <a:srgbClr val="990000"/>
                  </a:solidFill>
                  <a:effectLst/>
                  <a:latin typeface="Arial" pitchFamily="34" charset="0"/>
                  <a:cs typeface="Times New Roman" pitchFamily="18" charset="0"/>
                </a:rPr>
                <a:t>very high risk of extinction</a:t>
              </a:r>
              <a:r>
                <a:rPr lang="en-GB" sz="2000" b="1">
                  <a:solidFill>
                    <a:srgbClr val="CC0000"/>
                  </a:solidFill>
                  <a:effectLst/>
                  <a:latin typeface="Arial" pitchFamily="34" charset="0"/>
                  <a:cs typeface="Times New Roman" pitchFamily="18" charset="0"/>
                </a:rPr>
                <a:t> </a:t>
              </a:r>
              <a:r>
                <a:rPr lang="en-GB" sz="2000" b="1">
                  <a:effectLst/>
                  <a:latin typeface="Arial" pitchFamily="34" charset="0"/>
                  <a:cs typeface="Times New Roman" pitchFamily="18" charset="0"/>
                </a:rPr>
                <a:t>in the wild</a:t>
              </a:r>
              <a:endParaRPr lang="en-US" sz="2000" b="1">
                <a:effectLst/>
                <a:latin typeface="Arial" pitchFamily="34" charset="0"/>
                <a:cs typeface="Times New Roman" pitchFamily="18" charset="0"/>
              </a:endParaRPr>
            </a:p>
          </p:txBody>
        </p:sp>
        <p:grpSp>
          <p:nvGrpSpPr>
            <p:cNvPr id="5" name="Group 77"/>
            <p:cNvGrpSpPr>
              <a:grpSpLocks/>
            </p:cNvGrpSpPr>
            <p:nvPr/>
          </p:nvGrpSpPr>
          <p:grpSpPr bwMode="auto">
            <a:xfrm>
              <a:off x="3152" y="2360"/>
              <a:ext cx="1936" cy="1005"/>
              <a:chOff x="2880" y="2448"/>
              <a:chExt cx="1936" cy="1005"/>
            </a:xfrm>
          </p:grpSpPr>
          <p:grpSp>
            <p:nvGrpSpPr>
              <p:cNvPr id="6" name="Group 76"/>
              <p:cNvGrpSpPr>
                <a:grpSpLocks/>
              </p:cNvGrpSpPr>
              <p:nvPr/>
            </p:nvGrpSpPr>
            <p:grpSpPr bwMode="auto">
              <a:xfrm>
                <a:off x="2976" y="2448"/>
                <a:ext cx="1840" cy="990"/>
                <a:chOff x="2976" y="2448"/>
                <a:chExt cx="1840" cy="990"/>
              </a:xfrm>
            </p:grpSpPr>
            <p:sp>
              <p:nvSpPr>
                <p:cNvPr id="15381" name="Text Box 61"/>
                <p:cNvSpPr txBox="1">
                  <a:spLocks noChangeArrowheads="1"/>
                </p:cNvSpPr>
                <p:nvPr/>
              </p:nvSpPr>
              <p:spPr bwMode="gray">
                <a:xfrm>
                  <a:off x="3568" y="2728"/>
                  <a:ext cx="1248" cy="403"/>
                </a:xfrm>
                <a:prstGeom prst="rect">
                  <a:avLst/>
                </a:prstGeom>
                <a:noFill/>
                <a:ln w="25400">
                  <a:noFill/>
                  <a:miter lim="800000"/>
                  <a:headEnd/>
                  <a:tailEnd/>
                </a:ln>
              </p:spPr>
              <p:txBody>
                <a:bodyPr lIns="92075" tIns="46038" rIns="92075" bIns="46038">
                  <a:spAutoFit/>
                </a:bodyPr>
                <a:lstStyle/>
                <a:p>
                  <a:pPr>
                    <a:spcBef>
                      <a:spcPct val="0"/>
                    </a:spcBef>
                  </a:pPr>
                  <a:r>
                    <a:rPr lang="en-GB" sz="1200">
                      <a:effectLst/>
                      <a:latin typeface="Arial" pitchFamily="34" charset="0"/>
                      <a:cs typeface="Arial" pitchFamily="34" charset="0"/>
                    </a:rPr>
                    <a:t>Black-browed Albatross, </a:t>
                  </a:r>
                  <a:r>
                    <a:rPr lang="en-GB" sz="1200" i="1">
                      <a:effectLst/>
                      <a:latin typeface="Arial" pitchFamily="34" charset="0"/>
                      <a:cs typeface="Arial" pitchFamily="34" charset="0"/>
                    </a:rPr>
                    <a:t>Thalassarche melanophrys</a:t>
                  </a:r>
                  <a:endParaRPr lang="en-US" sz="1200">
                    <a:effectLst/>
                    <a:latin typeface="Arial" pitchFamily="34" charset="0"/>
                  </a:endParaRPr>
                </a:p>
              </p:txBody>
            </p:sp>
            <p:pic>
              <p:nvPicPr>
                <p:cNvPr id="15382" name="Picture 62" descr="02_Black-browed_Albatross_TonyPalliser"/>
                <p:cNvPicPr>
                  <a:picLocks noChangeAspect="1" noChangeArrowheads="1"/>
                </p:cNvPicPr>
                <p:nvPr/>
              </p:nvPicPr>
              <p:blipFill>
                <a:blip r:embed="rId5"/>
                <a:srcRect/>
                <a:stretch>
                  <a:fillRect/>
                </a:stretch>
              </p:blipFill>
              <p:spPr bwMode="gray">
                <a:xfrm>
                  <a:off x="2976" y="2448"/>
                  <a:ext cx="680" cy="990"/>
                </a:xfrm>
                <a:prstGeom prst="rect">
                  <a:avLst/>
                </a:prstGeom>
                <a:noFill/>
                <a:ln w="9525">
                  <a:noFill/>
                  <a:miter lim="800000"/>
                  <a:headEnd/>
                  <a:tailEnd/>
                </a:ln>
              </p:spPr>
            </p:pic>
          </p:grpSp>
          <p:sp>
            <p:nvSpPr>
              <p:cNvPr id="15380" name="Text Box 63"/>
              <p:cNvSpPr txBox="1">
                <a:spLocks noChangeArrowheads="1"/>
              </p:cNvSpPr>
              <p:nvPr/>
            </p:nvSpPr>
            <p:spPr bwMode="gray">
              <a:xfrm>
                <a:off x="2880" y="3328"/>
                <a:ext cx="851" cy="125"/>
              </a:xfrm>
              <a:prstGeom prst="rect">
                <a:avLst/>
              </a:prstGeom>
              <a:noFill/>
              <a:ln w="9525">
                <a:noFill/>
                <a:miter lim="800000"/>
                <a:headEnd/>
                <a:tailEnd/>
              </a:ln>
            </p:spPr>
            <p:txBody>
              <a:bodyPr>
                <a:spAutoFit/>
              </a:bodyPr>
              <a:lstStyle/>
              <a:p>
                <a:r>
                  <a:rPr lang="en-GB" sz="700" i="1">
                    <a:solidFill>
                      <a:schemeClr val="folHlink"/>
                    </a:solidFill>
                    <a:effectLst/>
                    <a:latin typeface="Arial" pitchFamily="34" charset="0"/>
                  </a:rPr>
                  <a:t>Photo </a:t>
                </a:r>
                <a:r>
                  <a:rPr lang="en-GB" sz="700" i="1">
                    <a:solidFill>
                      <a:schemeClr val="folHlink"/>
                    </a:solidFill>
                    <a:effectLst/>
                    <a:latin typeface="Arial" pitchFamily="34" charset="0"/>
                    <a:cs typeface="Arial" pitchFamily="34" charset="0"/>
                  </a:rPr>
                  <a:t>© Tony Palliser</a:t>
                </a:r>
                <a:endParaRPr lang="en-GB" sz="700" i="1">
                  <a:solidFill>
                    <a:schemeClr val="folHlink"/>
                  </a:solidFill>
                  <a:effectLst/>
                  <a:latin typeface="Arial" pitchFamily="34" charset="0"/>
                </a:endParaRPr>
              </a:p>
            </p:txBody>
          </p:sp>
        </p:grpSp>
      </p:grpSp>
      <p:grpSp>
        <p:nvGrpSpPr>
          <p:cNvPr id="7" name="Group 83"/>
          <p:cNvGrpSpPr>
            <a:grpSpLocks/>
          </p:cNvGrpSpPr>
          <p:nvPr/>
        </p:nvGrpSpPr>
        <p:grpSpPr bwMode="auto">
          <a:xfrm>
            <a:off x="152400" y="5232400"/>
            <a:ext cx="8686800" cy="1574800"/>
            <a:chOff x="96" y="3264"/>
            <a:chExt cx="5472" cy="992"/>
          </a:xfrm>
        </p:grpSpPr>
        <p:sp>
          <p:nvSpPr>
            <p:cNvPr id="15369" name="Rectangle 64"/>
            <p:cNvSpPr>
              <a:spLocks noChangeArrowheads="1"/>
            </p:cNvSpPr>
            <p:nvPr/>
          </p:nvSpPr>
          <p:spPr bwMode="gray">
            <a:xfrm>
              <a:off x="104" y="3264"/>
              <a:ext cx="2614" cy="345"/>
            </a:xfrm>
            <a:prstGeom prst="rect">
              <a:avLst/>
            </a:prstGeom>
            <a:solidFill>
              <a:srgbClr val="D85700"/>
            </a:solidFill>
            <a:ln w="25400">
              <a:solidFill>
                <a:schemeClr val="tx1"/>
              </a:solidFill>
              <a:miter lim="800000"/>
              <a:headEnd/>
              <a:tailEnd/>
            </a:ln>
          </p:spPr>
          <p:txBody>
            <a:bodyPr lIns="92075" tIns="46038" rIns="92075" bIns="46038"/>
            <a:lstStyle/>
            <a:p>
              <a:pPr algn="l" eaLnBrk="0" hangingPunct="0"/>
              <a:r>
                <a:rPr lang="en-US" sz="2400" b="1">
                  <a:solidFill>
                    <a:schemeClr val="bg1"/>
                  </a:solidFill>
                  <a:effectLst/>
                  <a:latin typeface="Arial" pitchFamily="34" charset="0"/>
                </a:rPr>
                <a:t>Vulnerable (VU)</a:t>
              </a:r>
            </a:p>
          </p:txBody>
        </p:sp>
        <p:sp>
          <p:nvSpPr>
            <p:cNvPr id="15370" name="Text Box 65"/>
            <p:cNvSpPr txBox="1">
              <a:spLocks noChangeArrowheads="1"/>
            </p:cNvSpPr>
            <p:nvPr/>
          </p:nvSpPr>
          <p:spPr bwMode="gray">
            <a:xfrm>
              <a:off x="96" y="3673"/>
              <a:ext cx="5352" cy="448"/>
            </a:xfrm>
            <a:prstGeom prst="rect">
              <a:avLst/>
            </a:prstGeom>
            <a:noFill/>
            <a:ln w="9525">
              <a:solidFill>
                <a:srgbClr val="009900"/>
              </a:solidFill>
              <a:miter lim="800000"/>
              <a:headEnd/>
              <a:tailEnd/>
            </a:ln>
          </p:spPr>
          <p:txBody>
            <a:bodyPr>
              <a:spAutoFit/>
            </a:bodyPr>
            <a:lstStyle/>
            <a:p>
              <a:pPr algn="l">
                <a:spcBef>
                  <a:spcPct val="0"/>
                </a:spcBef>
              </a:pPr>
              <a:r>
                <a:rPr lang="en-GB" sz="2000" b="1">
                  <a:effectLst/>
                  <a:latin typeface="Arial" pitchFamily="34" charset="0"/>
                  <a:cs typeface="Times New Roman" pitchFamily="18" charset="0"/>
                </a:rPr>
                <a:t>VU taxa are considered to be facing a </a:t>
              </a:r>
              <a:r>
                <a:rPr lang="en-GB" sz="2000" b="1">
                  <a:solidFill>
                    <a:srgbClr val="990000"/>
                  </a:solidFill>
                  <a:effectLst/>
                  <a:latin typeface="Arial" pitchFamily="34" charset="0"/>
                  <a:cs typeface="Times New Roman" pitchFamily="18" charset="0"/>
                </a:rPr>
                <a:t>high risk of </a:t>
              </a:r>
            </a:p>
            <a:p>
              <a:pPr algn="l">
                <a:spcBef>
                  <a:spcPct val="0"/>
                </a:spcBef>
              </a:pPr>
              <a:r>
                <a:rPr lang="en-GB" sz="2000" b="1">
                  <a:solidFill>
                    <a:srgbClr val="990000"/>
                  </a:solidFill>
                  <a:effectLst/>
                  <a:latin typeface="Arial" pitchFamily="34" charset="0"/>
                  <a:cs typeface="Times New Roman" pitchFamily="18" charset="0"/>
                </a:rPr>
                <a:t>extinction</a:t>
              </a:r>
              <a:r>
                <a:rPr lang="en-GB" sz="2000" b="1">
                  <a:effectLst/>
                  <a:latin typeface="Arial" pitchFamily="34" charset="0"/>
                  <a:cs typeface="Times New Roman" pitchFamily="18" charset="0"/>
                </a:rPr>
                <a:t> in the wild</a:t>
              </a:r>
              <a:endParaRPr lang="en-US" sz="2000" b="1">
                <a:effectLst/>
                <a:latin typeface="Arial" pitchFamily="34" charset="0"/>
                <a:cs typeface="Times New Roman" pitchFamily="18" charset="0"/>
              </a:endParaRPr>
            </a:p>
          </p:txBody>
        </p:sp>
        <p:grpSp>
          <p:nvGrpSpPr>
            <p:cNvPr id="8" name="Group 82"/>
            <p:cNvGrpSpPr>
              <a:grpSpLocks/>
            </p:cNvGrpSpPr>
            <p:nvPr/>
          </p:nvGrpSpPr>
          <p:grpSpPr bwMode="auto">
            <a:xfrm>
              <a:off x="4000" y="3399"/>
              <a:ext cx="1568" cy="857"/>
              <a:chOff x="4000" y="3399"/>
              <a:chExt cx="1568" cy="857"/>
            </a:xfrm>
          </p:grpSpPr>
          <p:sp>
            <p:nvSpPr>
              <p:cNvPr id="15372" name="Text Box 72"/>
              <p:cNvSpPr txBox="1">
                <a:spLocks noChangeArrowheads="1"/>
              </p:cNvSpPr>
              <p:nvPr/>
            </p:nvSpPr>
            <p:spPr bwMode="gray">
              <a:xfrm>
                <a:off x="4576" y="3721"/>
                <a:ext cx="992" cy="403"/>
              </a:xfrm>
              <a:prstGeom prst="rect">
                <a:avLst/>
              </a:prstGeom>
              <a:noFill/>
              <a:ln w="25400">
                <a:noFill/>
                <a:miter lim="800000"/>
                <a:headEnd/>
                <a:tailEnd/>
              </a:ln>
            </p:spPr>
            <p:txBody>
              <a:bodyPr lIns="92075" tIns="46038" rIns="92075" bIns="46038">
                <a:spAutoFit/>
              </a:bodyPr>
              <a:lstStyle/>
              <a:p>
                <a:r>
                  <a:rPr lang="en-GB" sz="1200">
                    <a:effectLst/>
                    <a:latin typeface="Arial" pitchFamily="34" charset="0"/>
                    <a:cs typeface="Arial" pitchFamily="34" charset="0"/>
                  </a:rPr>
                  <a:t>Golden Pagoda, </a:t>
                </a:r>
                <a:r>
                  <a:rPr lang="en-GB" sz="1200" i="1">
                    <a:effectLst/>
                    <a:latin typeface="Arial" pitchFamily="34" charset="0"/>
                    <a:cs typeface="Arial" pitchFamily="34" charset="0"/>
                  </a:rPr>
                  <a:t>Mimetes chrysanthus</a:t>
                </a:r>
              </a:p>
            </p:txBody>
          </p:sp>
          <p:grpSp>
            <p:nvGrpSpPr>
              <p:cNvPr id="9" name="Group 74"/>
              <p:cNvGrpSpPr>
                <a:grpSpLocks/>
              </p:cNvGrpSpPr>
              <p:nvPr/>
            </p:nvGrpSpPr>
            <p:grpSpPr bwMode="auto">
              <a:xfrm>
                <a:off x="4000" y="3399"/>
                <a:ext cx="736" cy="857"/>
                <a:chOff x="4000" y="3433"/>
                <a:chExt cx="736" cy="857"/>
              </a:xfrm>
            </p:grpSpPr>
            <p:pic>
              <p:nvPicPr>
                <p:cNvPr id="15374" name="Picture 71" descr="Mimetes Flower"/>
                <p:cNvPicPr>
                  <a:picLocks noChangeAspect="1" noChangeArrowheads="1"/>
                </p:cNvPicPr>
                <p:nvPr/>
              </p:nvPicPr>
              <p:blipFill>
                <a:blip r:embed="rId6" cstate="print"/>
                <a:srcRect t="15379" b="4614"/>
                <a:stretch>
                  <a:fillRect/>
                </a:stretch>
              </p:blipFill>
              <p:spPr bwMode="gray">
                <a:xfrm>
                  <a:off x="4032" y="3433"/>
                  <a:ext cx="683" cy="839"/>
                </a:xfrm>
                <a:prstGeom prst="rect">
                  <a:avLst/>
                </a:prstGeom>
                <a:noFill/>
                <a:ln w="9525">
                  <a:noFill/>
                  <a:miter lim="800000"/>
                  <a:headEnd/>
                  <a:tailEnd/>
                </a:ln>
              </p:spPr>
            </p:pic>
            <p:sp>
              <p:nvSpPr>
                <p:cNvPr id="15375" name="Text Box 73"/>
                <p:cNvSpPr txBox="1">
                  <a:spLocks noChangeArrowheads="1"/>
                </p:cNvSpPr>
                <p:nvPr/>
              </p:nvSpPr>
              <p:spPr bwMode="gray">
                <a:xfrm>
                  <a:off x="4000" y="4098"/>
                  <a:ext cx="736" cy="192"/>
                </a:xfrm>
                <a:prstGeom prst="rect">
                  <a:avLst/>
                </a:prstGeom>
                <a:noFill/>
                <a:ln w="9525">
                  <a:noFill/>
                  <a:miter lim="800000"/>
                  <a:headEnd/>
                  <a:tailEnd/>
                </a:ln>
              </p:spPr>
              <p:txBody>
                <a:bodyPr>
                  <a:spAutoFit/>
                </a:bodyPr>
                <a:lstStyle/>
                <a:p>
                  <a:r>
                    <a:rPr lang="en-GB" sz="700" b="1" i="1">
                      <a:solidFill>
                        <a:schemeClr val="folHlink"/>
                      </a:solidFill>
                      <a:effectLst/>
                      <a:latin typeface="Arial" pitchFamily="34" charset="0"/>
                    </a:rPr>
                    <a:t>Photo </a:t>
                  </a:r>
                  <a:r>
                    <a:rPr lang="en-GB" sz="700" b="1" i="1">
                      <a:solidFill>
                        <a:schemeClr val="folHlink"/>
                      </a:solidFill>
                      <a:effectLst/>
                      <a:latin typeface="Arial" pitchFamily="34" charset="0"/>
                      <a:cs typeface="Arial" pitchFamily="34" charset="0"/>
                    </a:rPr>
                    <a:t>© Craig Hilton-Taylor</a:t>
                  </a:r>
                  <a:endParaRPr lang="en-GB" sz="700" b="1" i="1">
                    <a:solidFill>
                      <a:schemeClr val="folHlink"/>
                    </a:solidFill>
                    <a:effectLst/>
                    <a:latin typeface="Arial" pitchFamily="34" charset="0"/>
                  </a:endParaRPr>
                </a:p>
              </p:txBody>
            </p:sp>
          </p:gr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99" name="Rectangle 51"/>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grpSp>
        <p:nvGrpSpPr>
          <p:cNvPr id="2" name="Group 49"/>
          <p:cNvGrpSpPr>
            <a:grpSpLocks/>
          </p:cNvGrpSpPr>
          <p:nvPr/>
        </p:nvGrpSpPr>
        <p:grpSpPr bwMode="auto">
          <a:xfrm>
            <a:off x="1143000" y="731838"/>
            <a:ext cx="7797800" cy="3009900"/>
            <a:chOff x="720" y="461"/>
            <a:chExt cx="4912" cy="1896"/>
          </a:xfrm>
        </p:grpSpPr>
        <p:sp>
          <p:nvSpPr>
            <p:cNvPr id="16396" name="Text Box 16"/>
            <p:cNvSpPr txBox="1">
              <a:spLocks noChangeArrowheads="1"/>
            </p:cNvSpPr>
            <p:nvPr/>
          </p:nvSpPr>
          <p:spPr bwMode="auto">
            <a:xfrm>
              <a:off x="720" y="461"/>
              <a:ext cx="2614" cy="345"/>
            </a:xfrm>
            <a:prstGeom prst="rect">
              <a:avLst/>
            </a:prstGeom>
            <a:solidFill>
              <a:srgbClr val="FFCC99"/>
            </a:solidFill>
            <a:ln w="25400">
              <a:solidFill>
                <a:schemeClr val="tx1"/>
              </a:solidFill>
              <a:miter lim="800000"/>
              <a:headEnd type="none" w="sm" len="sm"/>
              <a:tailEnd type="none" w="sm" len="sm"/>
            </a:ln>
          </p:spPr>
          <p:txBody>
            <a:bodyPr/>
            <a:lstStyle/>
            <a:p>
              <a:pPr algn="l" eaLnBrk="0" hangingPunct="0"/>
              <a:r>
                <a:rPr lang="en-US" sz="2400" b="1">
                  <a:effectLst/>
                  <a:latin typeface="Arial" pitchFamily="34" charset="0"/>
                </a:rPr>
                <a:t>Near Threatened (NT)</a:t>
              </a:r>
              <a:endParaRPr lang="en-US" sz="3600" b="1">
                <a:effectLst/>
                <a:latin typeface="Arial" pitchFamily="34" charset="0"/>
              </a:endParaRPr>
            </a:p>
          </p:txBody>
        </p:sp>
        <p:sp>
          <p:nvSpPr>
            <p:cNvPr id="16397" name="Text Box 22"/>
            <p:cNvSpPr txBox="1">
              <a:spLocks noChangeArrowheads="1"/>
            </p:cNvSpPr>
            <p:nvPr/>
          </p:nvSpPr>
          <p:spPr bwMode="auto">
            <a:xfrm>
              <a:off x="728" y="885"/>
              <a:ext cx="4888" cy="1119"/>
            </a:xfrm>
            <a:prstGeom prst="rect">
              <a:avLst/>
            </a:prstGeom>
            <a:noFill/>
            <a:ln w="9525">
              <a:solidFill>
                <a:srgbClr val="009900"/>
              </a:solidFill>
              <a:miter lim="800000"/>
              <a:headEnd/>
              <a:tailEnd/>
            </a:ln>
          </p:spPr>
          <p:txBody>
            <a:bodyPr>
              <a:spAutoFit/>
            </a:bodyPr>
            <a:lstStyle/>
            <a:p>
              <a:pPr algn="l">
                <a:spcBef>
                  <a:spcPct val="0"/>
                </a:spcBef>
              </a:pPr>
              <a:r>
                <a:rPr lang="en-GB" sz="2200" b="1">
                  <a:effectLst/>
                  <a:latin typeface="Arial" pitchFamily="34" charset="0"/>
                  <a:cs typeface="Times New Roman" pitchFamily="18" charset="0"/>
                </a:rPr>
                <a:t>A taxon is Near Threatened when it has been evaluated against the criteria and </a:t>
              </a:r>
              <a:r>
                <a:rPr lang="en-GB" sz="2200" b="1">
                  <a:solidFill>
                    <a:srgbClr val="990000"/>
                  </a:solidFill>
                  <a:effectLst/>
                  <a:latin typeface="Arial" pitchFamily="34" charset="0"/>
                  <a:cs typeface="Times New Roman" pitchFamily="18" charset="0"/>
                </a:rPr>
                <a:t>does not qualify</a:t>
              </a:r>
              <a:r>
                <a:rPr lang="en-GB" sz="2200" b="1">
                  <a:effectLst/>
                  <a:latin typeface="Arial" pitchFamily="34" charset="0"/>
                  <a:cs typeface="Times New Roman" pitchFamily="18" charset="0"/>
                </a:rPr>
                <a:t> for CR, EN or VU now, </a:t>
              </a:r>
              <a:r>
                <a:rPr lang="en-GB" sz="2200" b="1">
                  <a:solidFill>
                    <a:srgbClr val="990000"/>
                  </a:solidFill>
                  <a:effectLst/>
                  <a:latin typeface="Arial" pitchFamily="34" charset="0"/>
                  <a:cs typeface="Times New Roman" pitchFamily="18" charset="0"/>
                </a:rPr>
                <a:t>but is close to qualifying</a:t>
              </a:r>
              <a:r>
                <a:rPr lang="en-GB" sz="2200" b="1">
                  <a:effectLst/>
                  <a:latin typeface="Arial" pitchFamily="34" charset="0"/>
                  <a:cs typeface="Times New Roman" pitchFamily="18" charset="0"/>
                </a:rPr>
                <a:t> for </a:t>
              </a:r>
            </a:p>
            <a:p>
              <a:pPr algn="l">
                <a:spcBef>
                  <a:spcPct val="0"/>
                </a:spcBef>
              </a:pPr>
              <a:r>
                <a:rPr lang="en-GB" sz="2200" b="1">
                  <a:effectLst/>
                  <a:latin typeface="Arial" pitchFamily="34" charset="0"/>
                  <a:cs typeface="Times New Roman" pitchFamily="18" charset="0"/>
                </a:rPr>
                <a:t>or is</a:t>
              </a:r>
              <a:r>
                <a:rPr lang="en-GB" sz="2200" b="1">
                  <a:solidFill>
                    <a:srgbClr val="007200"/>
                  </a:solidFill>
                  <a:effectLst/>
                  <a:latin typeface="Arial" pitchFamily="34" charset="0"/>
                  <a:cs typeface="Times New Roman" pitchFamily="18" charset="0"/>
                </a:rPr>
                <a:t> </a:t>
              </a:r>
              <a:r>
                <a:rPr lang="en-GB" sz="2200" b="1">
                  <a:solidFill>
                    <a:srgbClr val="990000"/>
                  </a:solidFill>
                  <a:effectLst/>
                  <a:latin typeface="Arial" pitchFamily="34" charset="0"/>
                  <a:cs typeface="Times New Roman" pitchFamily="18" charset="0"/>
                </a:rPr>
                <a:t>likely to qualify for a threatened </a:t>
              </a:r>
            </a:p>
            <a:p>
              <a:pPr algn="l">
                <a:spcBef>
                  <a:spcPct val="0"/>
                </a:spcBef>
              </a:pPr>
              <a:r>
                <a:rPr lang="en-GB" sz="2200" b="1">
                  <a:solidFill>
                    <a:srgbClr val="990000"/>
                  </a:solidFill>
                  <a:effectLst/>
                  <a:latin typeface="Arial" pitchFamily="34" charset="0"/>
                  <a:cs typeface="Times New Roman" pitchFamily="18" charset="0"/>
                </a:rPr>
                <a:t>category in the near future</a:t>
              </a:r>
              <a:r>
                <a:rPr lang="en-GB" sz="2200" b="1">
                  <a:effectLst/>
                  <a:latin typeface="Arial" pitchFamily="34" charset="0"/>
                  <a:cs typeface="Times New Roman" pitchFamily="18" charset="0"/>
                </a:rPr>
                <a:t>.</a:t>
              </a:r>
              <a:endParaRPr lang="en-US" sz="2200" b="1">
                <a:effectLst/>
                <a:latin typeface="Arial" pitchFamily="34" charset="0"/>
                <a:cs typeface="Times New Roman" pitchFamily="18" charset="0"/>
              </a:endParaRPr>
            </a:p>
          </p:txBody>
        </p:sp>
        <p:grpSp>
          <p:nvGrpSpPr>
            <p:cNvPr id="3" name="Group 41"/>
            <p:cNvGrpSpPr>
              <a:grpSpLocks/>
            </p:cNvGrpSpPr>
            <p:nvPr/>
          </p:nvGrpSpPr>
          <p:grpSpPr bwMode="auto">
            <a:xfrm>
              <a:off x="3808" y="1368"/>
              <a:ext cx="1824" cy="989"/>
              <a:chOff x="3784" y="1536"/>
              <a:chExt cx="1824" cy="989"/>
            </a:xfrm>
          </p:grpSpPr>
          <p:sp>
            <p:nvSpPr>
              <p:cNvPr id="16399" name="Text Box 24"/>
              <p:cNvSpPr txBox="1">
                <a:spLocks noChangeArrowheads="1"/>
              </p:cNvSpPr>
              <p:nvPr/>
            </p:nvSpPr>
            <p:spPr bwMode="auto">
              <a:xfrm>
                <a:off x="3784" y="2352"/>
                <a:ext cx="1824" cy="173"/>
              </a:xfrm>
              <a:prstGeom prst="rect">
                <a:avLst/>
              </a:prstGeom>
              <a:noFill/>
              <a:ln w="25400">
                <a:noFill/>
                <a:miter lim="800000"/>
                <a:headEnd/>
                <a:tailEnd/>
              </a:ln>
            </p:spPr>
            <p:txBody>
              <a:bodyPr lIns="92075" tIns="46038" rIns="92075" bIns="46038">
                <a:spAutoFit/>
              </a:bodyPr>
              <a:lstStyle/>
              <a:p>
                <a:r>
                  <a:rPr lang="en-GB" sz="1200">
                    <a:effectLst/>
                    <a:latin typeface="Arial" pitchFamily="34" charset="0"/>
                    <a:cs typeface="Arial" pitchFamily="34" charset="0"/>
                  </a:rPr>
                  <a:t>Macaronesian Laurel,</a:t>
                </a:r>
                <a:r>
                  <a:rPr lang="en-GB" sz="1200" i="1">
                    <a:effectLst/>
                    <a:latin typeface="Arial" pitchFamily="34" charset="0"/>
                    <a:cs typeface="Arial" pitchFamily="34" charset="0"/>
                  </a:rPr>
                  <a:t> Laurus azorica</a:t>
                </a:r>
                <a:endParaRPr lang="en-US" sz="1200">
                  <a:effectLst/>
                  <a:latin typeface="Arial" pitchFamily="34" charset="0"/>
                </a:endParaRPr>
              </a:p>
            </p:txBody>
          </p:sp>
          <p:grpSp>
            <p:nvGrpSpPr>
              <p:cNvPr id="4" name="Group 40"/>
              <p:cNvGrpSpPr>
                <a:grpSpLocks/>
              </p:cNvGrpSpPr>
              <p:nvPr/>
            </p:nvGrpSpPr>
            <p:grpSpPr bwMode="auto">
              <a:xfrm>
                <a:off x="3936" y="1536"/>
                <a:ext cx="1376" cy="846"/>
                <a:chOff x="4056" y="1978"/>
                <a:chExt cx="1376" cy="846"/>
              </a:xfrm>
            </p:grpSpPr>
            <p:pic>
              <p:nvPicPr>
                <p:cNvPr id="16401" name="Picture 23" descr="Laurus azorica"/>
                <p:cNvPicPr>
                  <a:picLocks noChangeAspect="1" noChangeArrowheads="1"/>
                </p:cNvPicPr>
                <p:nvPr/>
              </p:nvPicPr>
              <p:blipFill>
                <a:blip r:embed="rId3"/>
                <a:srcRect/>
                <a:stretch>
                  <a:fillRect/>
                </a:stretch>
              </p:blipFill>
              <p:spPr bwMode="auto">
                <a:xfrm>
                  <a:off x="4224" y="1978"/>
                  <a:ext cx="1208" cy="815"/>
                </a:xfrm>
                <a:prstGeom prst="rect">
                  <a:avLst/>
                </a:prstGeom>
                <a:noFill/>
                <a:ln w="9525">
                  <a:noFill/>
                  <a:miter lim="800000"/>
                  <a:headEnd/>
                  <a:tailEnd/>
                </a:ln>
              </p:spPr>
            </p:pic>
            <p:sp>
              <p:nvSpPr>
                <p:cNvPr id="16402" name="Text Box 33"/>
                <p:cNvSpPr txBox="1">
                  <a:spLocks noChangeArrowheads="1"/>
                </p:cNvSpPr>
                <p:nvPr/>
              </p:nvSpPr>
              <p:spPr bwMode="auto">
                <a:xfrm>
                  <a:off x="4056" y="2699"/>
                  <a:ext cx="824" cy="125"/>
                </a:xfrm>
                <a:prstGeom prst="rect">
                  <a:avLst/>
                </a:prstGeom>
                <a:noFill/>
                <a:ln w="9525">
                  <a:noFill/>
                  <a:miter lim="800000"/>
                  <a:headEnd/>
                  <a:tailEnd/>
                </a:ln>
              </p:spPr>
              <p:txBody>
                <a:bodyPr>
                  <a:spAutoFit/>
                </a:bodyPr>
                <a:lstStyle/>
                <a:p>
                  <a:r>
                    <a:rPr lang="en-GB" sz="700" i="1">
                      <a:solidFill>
                        <a:schemeClr val="folHlink"/>
                      </a:solidFill>
                      <a:effectLst/>
                      <a:latin typeface="Arial" pitchFamily="34" charset="0"/>
                    </a:rPr>
                    <a:t>Photo </a:t>
                  </a:r>
                  <a:r>
                    <a:rPr lang="en-GB" sz="700" i="1">
                      <a:solidFill>
                        <a:schemeClr val="folHlink"/>
                      </a:solidFill>
                      <a:effectLst/>
                      <a:latin typeface="Arial" pitchFamily="34" charset="0"/>
                      <a:cs typeface="Arial" pitchFamily="34" charset="0"/>
                    </a:rPr>
                    <a:t>© H. Fraga</a:t>
                  </a:r>
                  <a:endParaRPr lang="en-GB" sz="700" i="1">
                    <a:solidFill>
                      <a:schemeClr val="folHlink"/>
                    </a:solidFill>
                    <a:effectLst/>
                    <a:latin typeface="Arial" pitchFamily="34" charset="0"/>
                  </a:endParaRPr>
                </a:p>
              </p:txBody>
            </p:sp>
          </p:grpSp>
        </p:grpSp>
      </p:grpSp>
      <p:pic>
        <p:nvPicPr>
          <p:cNvPr id="16388" name="Picture 39" descr="Redlist_en_front_cover"/>
          <p:cNvPicPr>
            <a:picLocks noChangeAspect="1" noChangeArrowheads="1"/>
          </p:cNvPicPr>
          <p:nvPr/>
        </p:nvPicPr>
        <p:blipFill>
          <a:blip r:embed="rId4"/>
          <a:srcRect/>
          <a:stretch>
            <a:fillRect/>
          </a:stretch>
        </p:blipFill>
        <p:spPr bwMode="gray">
          <a:xfrm>
            <a:off x="127000" y="114300"/>
            <a:ext cx="814388" cy="1143000"/>
          </a:xfrm>
          <a:prstGeom prst="rect">
            <a:avLst/>
          </a:prstGeom>
          <a:noFill/>
          <a:ln w="9525">
            <a:solidFill>
              <a:schemeClr val="tx2"/>
            </a:solidFill>
            <a:miter lim="800000"/>
            <a:headEnd/>
            <a:tailEnd/>
          </a:ln>
        </p:spPr>
      </p:pic>
      <p:grpSp>
        <p:nvGrpSpPr>
          <p:cNvPr id="5" name="Group 50"/>
          <p:cNvGrpSpPr>
            <a:grpSpLocks/>
          </p:cNvGrpSpPr>
          <p:nvPr/>
        </p:nvGrpSpPr>
        <p:grpSpPr bwMode="auto">
          <a:xfrm>
            <a:off x="342900" y="3657600"/>
            <a:ext cx="8496300" cy="2828925"/>
            <a:chOff x="216" y="2304"/>
            <a:chExt cx="5352" cy="1782"/>
          </a:xfrm>
        </p:grpSpPr>
        <p:sp>
          <p:nvSpPr>
            <p:cNvPr id="16390" name="Rectangle 42"/>
            <p:cNvSpPr>
              <a:spLocks noChangeArrowheads="1"/>
            </p:cNvSpPr>
            <p:nvPr/>
          </p:nvSpPr>
          <p:spPr bwMode="gray">
            <a:xfrm>
              <a:off x="240" y="2304"/>
              <a:ext cx="2616" cy="345"/>
            </a:xfrm>
            <a:prstGeom prst="rect">
              <a:avLst/>
            </a:prstGeom>
            <a:solidFill>
              <a:srgbClr val="009800"/>
            </a:solidFill>
            <a:ln w="25400">
              <a:solidFill>
                <a:schemeClr val="tx1"/>
              </a:solidFill>
              <a:miter lim="800000"/>
              <a:headEnd/>
              <a:tailEnd/>
            </a:ln>
          </p:spPr>
          <p:txBody>
            <a:bodyPr lIns="92075" tIns="46038" rIns="92075" bIns="46038"/>
            <a:lstStyle/>
            <a:p>
              <a:pPr algn="l" eaLnBrk="0" hangingPunct="0"/>
              <a:r>
                <a:rPr lang="en-US" sz="2400" b="1">
                  <a:solidFill>
                    <a:schemeClr val="bg1"/>
                  </a:solidFill>
                  <a:effectLst/>
                  <a:latin typeface="Arial" pitchFamily="34" charset="0"/>
                </a:rPr>
                <a:t>Least Concern (LC)</a:t>
              </a:r>
              <a:endParaRPr lang="en-US" sz="3600" b="1">
                <a:solidFill>
                  <a:schemeClr val="bg1"/>
                </a:solidFill>
                <a:effectLst/>
                <a:latin typeface="Arial" pitchFamily="34" charset="0"/>
              </a:endParaRPr>
            </a:p>
          </p:txBody>
        </p:sp>
        <p:sp>
          <p:nvSpPr>
            <p:cNvPr id="16391" name="Text Box 43"/>
            <p:cNvSpPr txBox="1">
              <a:spLocks noChangeArrowheads="1"/>
            </p:cNvSpPr>
            <p:nvPr/>
          </p:nvSpPr>
          <p:spPr bwMode="gray">
            <a:xfrm>
              <a:off x="216" y="2721"/>
              <a:ext cx="5352" cy="908"/>
            </a:xfrm>
            <a:prstGeom prst="rect">
              <a:avLst/>
            </a:prstGeom>
            <a:noFill/>
            <a:ln w="9525">
              <a:solidFill>
                <a:srgbClr val="009900"/>
              </a:solidFill>
              <a:miter lim="800000"/>
              <a:headEnd/>
              <a:tailEnd/>
            </a:ln>
          </p:spPr>
          <p:txBody>
            <a:bodyPr>
              <a:spAutoFit/>
            </a:bodyPr>
            <a:lstStyle/>
            <a:p>
              <a:pPr algn="l">
                <a:spcBef>
                  <a:spcPct val="0"/>
                </a:spcBef>
              </a:pPr>
              <a:r>
                <a:rPr lang="en-GB" sz="2200" b="1">
                  <a:effectLst/>
                  <a:latin typeface="Arial" pitchFamily="34" charset="0"/>
                  <a:cs typeface="Times New Roman" pitchFamily="18" charset="0"/>
                </a:rPr>
                <a:t>A taxon is Least Concern when it has been evaluated against the criteria and </a:t>
              </a:r>
              <a:r>
                <a:rPr lang="en-GB" sz="2200" b="1">
                  <a:solidFill>
                    <a:srgbClr val="990000"/>
                  </a:solidFill>
                  <a:effectLst/>
                  <a:latin typeface="Arial" pitchFamily="34" charset="0"/>
                  <a:cs typeface="Times New Roman" pitchFamily="18" charset="0"/>
                </a:rPr>
                <a:t>does not qualify</a:t>
              </a:r>
              <a:r>
                <a:rPr lang="en-GB" sz="2200" b="1">
                  <a:effectLst/>
                  <a:latin typeface="Arial" pitchFamily="34" charset="0"/>
                  <a:cs typeface="Times New Roman" pitchFamily="18" charset="0"/>
                </a:rPr>
                <a:t> for CR, EN, </a:t>
              </a:r>
            </a:p>
            <a:p>
              <a:pPr algn="l">
                <a:spcBef>
                  <a:spcPct val="0"/>
                </a:spcBef>
              </a:pPr>
              <a:r>
                <a:rPr lang="en-GB" sz="2200" b="1">
                  <a:effectLst/>
                  <a:latin typeface="Arial" pitchFamily="34" charset="0"/>
                  <a:cs typeface="Times New Roman" pitchFamily="18" charset="0"/>
                </a:rPr>
                <a:t>VU or NT. </a:t>
              </a:r>
              <a:r>
                <a:rPr lang="en-GB" sz="2200" b="1">
                  <a:solidFill>
                    <a:srgbClr val="990000"/>
                  </a:solidFill>
                  <a:effectLst/>
                  <a:latin typeface="Arial" pitchFamily="34" charset="0"/>
                  <a:cs typeface="Times New Roman" pitchFamily="18" charset="0"/>
                </a:rPr>
                <a:t>Widespread and abundant taxa</a:t>
              </a:r>
              <a:r>
                <a:rPr lang="en-GB" sz="2200" b="1">
                  <a:effectLst/>
                  <a:latin typeface="Arial" pitchFamily="34" charset="0"/>
                  <a:cs typeface="Times New Roman" pitchFamily="18" charset="0"/>
                </a:rPr>
                <a:t> </a:t>
              </a:r>
            </a:p>
            <a:p>
              <a:pPr algn="l">
                <a:spcBef>
                  <a:spcPct val="0"/>
                </a:spcBef>
              </a:pPr>
              <a:r>
                <a:rPr lang="en-GB" sz="2200" b="1">
                  <a:effectLst/>
                  <a:latin typeface="Arial" pitchFamily="34" charset="0"/>
                  <a:cs typeface="Times New Roman" pitchFamily="18" charset="0"/>
                </a:rPr>
                <a:t>are included in this category.</a:t>
              </a:r>
              <a:endParaRPr lang="en-US" sz="2200" b="1">
                <a:effectLst/>
                <a:latin typeface="Arial" pitchFamily="34" charset="0"/>
                <a:cs typeface="Times New Roman" pitchFamily="18" charset="0"/>
              </a:endParaRPr>
            </a:p>
          </p:txBody>
        </p:sp>
        <p:grpSp>
          <p:nvGrpSpPr>
            <p:cNvPr id="6" name="Group 48"/>
            <p:cNvGrpSpPr>
              <a:grpSpLocks/>
            </p:cNvGrpSpPr>
            <p:nvPr/>
          </p:nvGrpSpPr>
          <p:grpSpPr bwMode="auto">
            <a:xfrm>
              <a:off x="3840" y="3033"/>
              <a:ext cx="1592" cy="1053"/>
              <a:chOff x="3744" y="3024"/>
              <a:chExt cx="1592" cy="1053"/>
            </a:xfrm>
          </p:grpSpPr>
          <p:pic>
            <p:nvPicPr>
              <p:cNvPr id="16393" name="Picture 45"/>
              <p:cNvPicPr>
                <a:picLocks noChangeAspect="1" noChangeArrowheads="1"/>
              </p:cNvPicPr>
              <p:nvPr/>
            </p:nvPicPr>
            <p:blipFill>
              <a:blip r:embed="rId5"/>
              <a:srcRect/>
              <a:stretch>
                <a:fillRect/>
              </a:stretch>
            </p:blipFill>
            <p:spPr bwMode="gray">
              <a:xfrm>
                <a:off x="3984" y="3024"/>
                <a:ext cx="1193" cy="877"/>
              </a:xfrm>
              <a:prstGeom prst="rect">
                <a:avLst/>
              </a:prstGeom>
              <a:noFill/>
              <a:ln w="9525">
                <a:noFill/>
                <a:miter lim="800000"/>
                <a:headEnd/>
                <a:tailEnd/>
              </a:ln>
            </p:spPr>
          </p:pic>
          <p:sp>
            <p:nvSpPr>
              <p:cNvPr id="16394" name="Text Box 46"/>
              <p:cNvSpPr txBox="1">
                <a:spLocks noChangeArrowheads="1"/>
              </p:cNvSpPr>
              <p:nvPr/>
            </p:nvSpPr>
            <p:spPr bwMode="gray">
              <a:xfrm>
                <a:off x="3744" y="3904"/>
                <a:ext cx="1592" cy="173"/>
              </a:xfrm>
              <a:prstGeom prst="rect">
                <a:avLst/>
              </a:prstGeom>
              <a:noFill/>
              <a:ln w="25400">
                <a:noFill/>
                <a:miter lim="800000"/>
                <a:headEnd/>
                <a:tailEnd/>
              </a:ln>
            </p:spPr>
            <p:txBody>
              <a:bodyPr lIns="92075" tIns="46038" rIns="92075" bIns="46038">
                <a:spAutoFit/>
              </a:bodyPr>
              <a:lstStyle/>
              <a:p>
                <a:r>
                  <a:rPr lang="en-GB" sz="1200">
                    <a:effectLst/>
                    <a:latin typeface="Arial" pitchFamily="34" charset="0"/>
                    <a:cs typeface="Arial" pitchFamily="34" charset="0"/>
                  </a:rPr>
                  <a:t>Olive Baboon,</a:t>
                </a:r>
                <a:r>
                  <a:rPr lang="en-GB" sz="1200" i="1">
                    <a:effectLst/>
                    <a:latin typeface="Arial" pitchFamily="34" charset="0"/>
                    <a:cs typeface="Arial" pitchFamily="34" charset="0"/>
                  </a:rPr>
                  <a:t> Papio anumbis</a:t>
                </a:r>
                <a:endParaRPr lang="en-US" sz="1200">
                  <a:effectLst/>
                  <a:latin typeface="Arial" pitchFamily="34" charset="0"/>
                </a:endParaRPr>
              </a:p>
            </p:txBody>
          </p:sp>
          <p:sp>
            <p:nvSpPr>
              <p:cNvPr id="16395" name="Text Box 47"/>
              <p:cNvSpPr txBox="1">
                <a:spLocks noChangeArrowheads="1"/>
              </p:cNvSpPr>
              <p:nvPr/>
            </p:nvSpPr>
            <p:spPr bwMode="gray">
              <a:xfrm>
                <a:off x="3928" y="3808"/>
                <a:ext cx="816" cy="125"/>
              </a:xfrm>
              <a:prstGeom prst="rect">
                <a:avLst/>
              </a:prstGeom>
              <a:noFill/>
              <a:ln w="9525">
                <a:noFill/>
                <a:miter lim="800000"/>
                <a:headEnd/>
                <a:tailEnd/>
              </a:ln>
            </p:spPr>
            <p:txBody>
              <a:bodyPr>
                <a:spAutoFit/>
              </a:bodyPr>
              <a:lstStyle/>
              <a:p>
                <a:r>
                  <a:rPr lang="en-GB" sz="700" i="1">
                    <a:effectLst/>
                    <a:latin typeface="Arial" pitchFamily="34" charset="0"/>
                  </a:rPr>
                  <a:t>Photo </a:t>
                </a:r>
                <a:r>
                  <a:rPr lang="en-GB" sz="700" i="1">
                    <a:effectLst/>
                    <a:latin typeface="Arial" pitchFamily="34" charset="0"/>
                    <a:cs typeface="Arial" pitchFamily="34" charset="0"/>
                  </a:rPr>
                  <a:t>© Caroline Pollock</a:t>
                </a:r>
                <a:endParaRPr lang="en-GB" sz="700" i="1">
                  <a:effectLst/>
                  <a:latin typeface="Arial" pitchFamily="34" charset="0"/>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86" name="Rectangle 46"/>
          <p:cNvSpPr>
            <a:spLocks noChangeArrowheads="1"/>
          </p:cNvSpPr>
          <p:nvPr/>
        </p:nvSpPr>
        <p:spPr bwMode="auto">
          <a:xfrm>
            <a:off x="0" y="5562600"/>
            <a:ext cx="9144000" cy="1219200"/>
          </a:xfrm>
          <a:prstGeom prst="rect">
            <a:avLst/>
          </a:prstGeom>
          <a:solidFill>
            <a:schemeClr val="bg1"/>
          </a:solidFill>
          <a:ln w="9525">
            <a:noFill/>
            <a:miter lim="800000"/>
            <a:headEnd/>
            <a:tailEnd/>
          </a:ln>
          <a:effectLst/>
        </p:spPr>
        <p:txBody>
          <a:bodyPr wrap="none" anchor="ctr"/>
          <a:lstStyle/>
          <a:p>
            <a:pPr>
              <a:defRPr/>
            </a:pPr>
            <a:endParaRPr lang="en-GB"/>
          </a:p>
        </p:txBody>
      </p:sp>
      <p:grpSp>
        <p:nvGrpSpPr>
          <p:cNvPr id="2" name="Group 44"/>
          <p:cNvGrpSpPr>
            <a:grpSpLocks/>
          </p:cNvGrpSpPr>
          <p:nvPr/>
        </p:nvGrpSpPr>
        <p:grpSpPr bwMode="auto">
          <a:xfrm>
            <a:off x="165100" y="912813"/>
            <a:ext cx="8496300" cy="3656012"/>
            <a:chOff x="104" y="439"/>
            <a:chExt cx="5352" cy="2303"/>
          </a:xfrm>
        </p:grpSpPr>
        <p:sp>
          <p:nvSpPr>
            <p:cNvPr id="17417" name="Rectangle 3"/>
            <p:cNvSpPr>
              <a:spLocks noChangeArrowheads="1"/>
            </p:cNvSpPr>
            <p:nvPr/>
          </p:nvSpPr>
          <p:spPr bwMode="auto">
            <a:xfrm>
              <a:off x="712" y="439"/>
              <a:ext cx="2616" cy="345"/>
            </a:xfrm>
            <a:prstGeom prst="rect">
              <a:avLst/>
            </a:prstGeom>
            <a:solidFill>
              <a:srgbClr val="DDDDDD"/>
            </a:solidFill>
            <a:ln w="25400">
              <a:solidFill>
                <a:schemeClr val="tx1"/>
              </a:solidFill>
              <a:miter lim="800000"/>
              <a:headEnd/>
              <a:tailEnd/>
            </a:ln>
          </p:spPr>
          <p:txBody>
            <a:bodyPr lIns="92075" tIns="46038" rIns="92075" bIns="46038"/>
            <a:lstStyle/>
            <a:p>
              <a:pPr algn="l" eaLnBrk="0" hangingPunct="0"/>
              <a:r>
                <a:rPr lang="en-US" sz="2400" b="1">
                  <a:effectLst/>
                  <a:latin typeface="Arial" pitchFamily="34" charset="0"/>
                </a:rPr>
                <a:t>Data Deficient (DD)</a:t>
              </a:r>
            </a:p>
          </p:txBody>
        </p:sp>
        <p:sp>
          <p:nvSpPr>
            <p:cNvPr id="87049" name="Text Box 9"/>
            <p:cNvSpPr txBox="1">
              <a:spLocks noChangeArrowheads="1"/>
            </p:cNvSpPr>
            <p:nvPr/>
          </p:nvSpPr>
          <p:spPr bwMode="auto">
            <a:xfrm>
              <a:off x="104" y="904"/>
              <a:ext cx="5352" cy="908"/>
            </a:xfrm>
            <a:prstGeom prst="rect">
              <a:avLst/>
            </a:prstGeom>
            <a:noFill/>
            <a:ln w="9525">
              <a:solidFill>
                <a:srgbClr val="009900"/>
              </a:solidFill>
              <a:miter lim="800000"/>
              <a:headEnd/>
              <a:tailEnd/>
            </a:ln>
            <a:effectLst/>
          </p:spPr>
          <p:txBody>
            <a:bodyPr>
              <a:spAutoFit/>
            </a:bodyPr>
            <a:lstStyle/>
            <a:p>
              <a:pPr algn="l">
                <a:spcBef>
                  <a:spcPct val="0"/>
                </a:spcBef>
                <a:defRPr/>
              </a:pPr>
              <a:r>
                <a:rPr lang="en-GB" sz="2200" b="1">
                  <a:effectLst/>
                  <a:latin typeface="Arial" pitchFamily="34" charset="0"/>
                  <a:cs typeface="Times New Roman" pitchFamily="18" charset="0"/>
                </a:rPr>
                <a:t>A taxon is Data Deficient when there is inadequate information to make a direct, or indirect, assessment of its </a:t>
              </a:r>
            </a:p>
            <a:p>
              <a:pPr algn="l">
                <a:spcBef>
                  <a:spcPct val="0"/>
                </a:spcBef>
                <a:defRPr/>
              </a:pPr>
              <a:r>
                <a:rPr lang="en-GB" sz="2200" b="1">
                  <a:effectLst/>
                  <a:latin typeface="Arial" pitchFamily="34" charset="0"/>
                  <a:cs typeface="Times New Roman" pitchFamily="18" charset="0"/>
                </a:rPr>
                <a:t>risk of extinction based on its distribution </a:t>
              </a:r>
            </a:p>
            <a:p>
              <a:pPr algn="l">
                <a:spcBef>
                  <a:spcPct val="0"/>
                </a:spcBef>
                <a:defRPr/>
              </a:pPr>
              <a:r>
                <a:rPr lang="en-GB" sz="2200" b="1">
                  <a:effectLst/>
                  <a:latin typeface="Arial" pitchFamily="34" charset="0"/>
                  <a:cs typeface="Times New Roman" pitchFamily="18" charset="0"/>
                </a:rPr>
                <a:t>and/or population status.</a:t>
              </a:r>
              <a:r>
                <a:rPr lang="en-GB" sz="2200">
                  <a:effectLst>
                    <a:outerShdw blurRad="38100" dist="38100" dir="2700000" algn="tl">
                      <a:srgbClr val="C0C0C0"/>
                    </a:outerShdw>
                  </a:effectLst>
                  <a:latin typeface="Trebuchet MS" pitchFamily="34" charset="0"/>
                  <a:cs typeface="Times New Roman" pitchFamily="18" charset="0"/>
                </a:rPr>
                <a:t>  </a:t>
              </a:r>
              <a:endParaRPr lang="en-US" sz="2200" b="1">
                <a:effectLst/>
                <a:latin typeface="Arial" pitchFamily="34" charset="0"/>
                <a:cs typeface="Times New Roman" pitchFamily="18" charset="0"/>
              </a:endParaRPr>
            </a:p>
          </p:txBody>
        </p:sp>
        <p:grpSp>
          <p:nvGrpSpPr>
            <p:cNvPr id="3" name="Group 36"/>
            <p:cNvGrpSpPr>
              <a:grpSpLocks/>
            </p:cNvGrpSpPr>
            <p:nvPr/>
          </p:nvGrpSpPr>
          <p:grpSpPr bwMode="auto">
            <a:xfrm>
              <a:off x="3576" y="1416"/>
              <a:ext cx="1852" cy="1326"/>
              <a:chOff x="3576" y="1416"/>
              <a:chExt cx="1852" cy="1326"/>
            </a:xfrm>
          </p:grpSpPr>
          <p:pic>
            <p:nvPicPr>
              <p:cNvPr id="17420" name="Picture 26" descr="Solanum betaceum"/>
              <p:cNvPicPr>
                <a:picLocks noChangeAspect="1" noChangeArrowheads="1"/>
              </p:cNvPicPr>
              <p:nvPr/>
            </p:nvPicPr>
            <p:blipFill>
              <a:blip r:embed="rId3"/>
              <a:srcRect/>
              <a:stretch>
                <a:fillRect/>
              </a:stretch>
            </p:blipFill>
            <p:spPr bwMode="auto">
              <a:xfrm>
                <a:off x="4040" y="1416"/>
                <a:ext cx="914" cy="1008"/>
              </a:xfrm>
              <a:prstGeom prst="rect">
                <a:avLst/>
              </a:prstGeom>
              <a:noFill/>
              <a:ln w="9525">
                <a:noFill/>
                <a:miter lim="800000"/>
                <a:headEnd/>
                <a:tailEnd/>
              </a:ln>
            </p:spPr>
          </p:pic>
          <p:sp>
            <p:nvSpPr>
              <p:cNvPr id="17421" name="Text Box 27"/>
              <p:cNvSpPr txBox="1">
                <a:spLocks noChangeArrowheads="1"/>
              </p:cNvSpPr>
              <p:nvPr/>
            </p:nvSpPr>
            <p:spPr bwMode="auto">
              <a:xfrm>
                <a:off x="3576" y="2416"/>
                <a:ext cx="1852" cy="326"/>
              </a:xfrm>
              <a:prstGeom prst="rect">
                <a:avLst/>
              </a:prstGeom>
              <a:noFill/>
              <a:ln w="25400">
                <a:noFill/>
                <a:miter lim="800000"/>
                <a:headEnd/>
                <a:tailEnd/>
              </a:ln>
            </p:spPr>
            <p:txBody>
              <a:bodyPr lIns="92075" tIns="46038" rIns="92075" bIns="46038">
                <a:spAutoFit/>
              </a:bodyPr>
              <a:lstStyle/>
              <a:p>
                <a:pPr>
                  <a:spcBef>
                    <a:spcPct val="0"/>
                  </a:spcBef>
                </a:pPr>
                <a:r>
                  <a:rPr lang="en-GB" sz="1400">
                    <a:effectLst/>
                    <a:latin typeface="Arial" pitchFamily="34" charset="0"/>
                    <a:cs typeface="Arial" pitchFamily="34" charset="0"/>
                  </a:rPr>
                  <a:t>Tree Tomato</a:t>
                </a:r>
              </a:p>
              <a:p>
                <a:pPr>
                  <a:spcBef>
                    <a:spcPct val="0"/>
                  </a:spcBef>
                </a:pPr>
                <a:r>
                  <a:rPr lang="en-GB" sz="1400" i="1">
                    <a:effectLst/>
                    <a:latin typeface="Arial" pitchFamily="34" charset="0"/>
                    <a:cs typeface="Arial" pitchFamily="34" charset="0"/>
                  </a:rPr>
                  <a:t>Solanum [Cyphomandra] betacea</a:t>
                </a:r>
                <a:endParaRPr lang="en-US" sz="1200">
                  <a:effectLst/>
                  <a:latin typeface="Arial" pitchFamily="34" charset="0"/>
                </a:endParaRPr>
              </a:p>
            </p:txBody>
          </p:sp>
        </p:grpSp>
      </p:grpSp>
      <p:pic>
        <p:nvPicPr>
          <p:cNvPr id="17412" name="Picture 35" descr="Redlist_en_front_cover"/>
          <p:cNvPicPr>
            <a:picLocks noChangeAspect="1" noChangeArrowheads="1"/>
          </p:cNvPicPr>
          <p:nvPr/>
        </p:nvPicPr>
        <p:blipFill>
          <a:blip r:embed="rId4"/>
          <a:srcRect/>
          <a:stretch>
            <a:fillRect/>
          </a:stretch>
        </p:blipFill>
        <p:spPr bwMode="gray">
          <a:xfrm>
            <a:off x="127000" y="114300"/>
            <a:ext cx="814388" cy="1143000"/>
          </a:xfrm>
          <a:prstGeom prst="rect">
            <a:avLst/>
          </a:prstGeom>
          <a:noFill/>
          <a:ln w="9525">
            <a:solidFill>
              <a:schemeClr val="tx2"/>
            </a:solidFill>
            <a:miter lim="800000"/>
            <a:headEnd/>
            <a:tailEnd/>
          </a:ln>
        </p:spPr>
      </p:pic>
      <p:grpSp>
        <p:nvGrpSpPr>
          <p:cNvPr id="4" name="Group 45"/>
          <p:cNvGrpSpPr>
            <a:grpSpLocks/>
          </p:cNvGrpSpPr>
          <p:nvPr/>
        </p:nvGrpSpPr>
        <p:grpSpPr bwMode="auto">
          <a:xfrm>
            <a:off x="165100" y="4772025"/>
            <a:ext cx="8458200" cy="1752600"/>
            <a:chOff x="104" y="3104"/>
            <a:chExt cx="5328" cy="1104"/>
          </a:xfrm>
        </p:grpSpPr>
        <p:sp>
          <p:nvSpPr>
            <p:cNvPr id="17414" name="Rectangle 40"/>
            <p:cNvSpPr>
              <a:spLocks noChangeArrowheads="1"/>
            </p:cNvSpPr>
            <p:nvPr/>
          </p:nvSpPr>
          <p:spPr bwMode="auto">
            <a:xfrm>
              <a:off x="152" y="3104"/>
              <a:ext cx="2614" cy="345"/>
            </a:xfrm>
            <a:prstGeom prst="rect">
              <a:avLst/>
            </a:prstGeom>
            <a:solidFill>
              <a:schemeClr val="bg1"/>
            </a:solidFill>
            <a:ln w="25400">
              <a:solidFill>
                <a:schemeClr val="tx1"/>
              </a:solidFill>
              <a:miter lim="800000"/>
              <a:headEnd/>
              <a:tailEnd/>
            </a:ln>
          </p:spPr>
          <p:txBody>
            <a:bodyPr lIns="92075" tIns="46038" rIns="92075" bIns="46038"/>
            <a:lstStyle/>
            <a:p>
              <a:pPr algn="l" eaLnBrk="0" hangingPunct="0"/>
              <a:r>
                <a:rPr lang="en-US" sz="2400" b="1">
                  <a:effectLst/>
                  <a:latin typeface="Arial" pitchFamily="34" charset="0"/>
                </a:rPr>
                <a:t>Not Evaluated  (NE)</a:t>
              </a:r>
            </a:p>
          </p:txBody>
        </p:sp>
        <p:sp>
          <p:nvSpPr>
            <p:cNvPr id="87081" name="Text Box 41"/>
            <p:cNvSpPr txBox="1">
              <a:spLocks noChangeArrowheads="1"/>
            </p:cNvSpPr>
            <p:nvPr/>
          </p:nvSpPr>
          <p:spPr bwMode="auto">
            <a:xfrm>
              <a:off x="104" y="3594"/>
              <a:ext cx="5328" cy="486"/>
            </a:xfrm>
            <a:prstGeom prst="rect">
              <a:avLst/>
            </a:prstGeom>
            <a:noFill/>
            <a:ln w="9525">
              <a:solidFill>
                <a:srgbClr val="009900"/>
              </a:solidFill>
              <a:miter lim="800000"/>
              <a:headEnd/>
              <a:tailEnd/>
            </a:ln>
            <a:effectLst/>
          </p:spPr>
          <p:txBody>
            <a:bodyPr>
              <a:spAutoFit/>
            </a:bodyPr>
            <a:lstStyle/>
            <a:p>
              <a:pPr algn="l">
                <a:spcBef>
                  <a:spcPct val="0"/>
                </a:spcBef>
                <a:defRPr/>
              </a:pPr>
              <a:r>
                <a:rPr lang="en-GB" sz="2200" b="1">
                  <a:effectLst/>
                  <a:latin typeface="Arial" pitchFamily="34" charset="0"/>
                  <a:cs typeface="Times New Roman" pitchFamily="18" charset="0"/>
                </a:rPr>
                <a:t>A taxon is Not Evaluated when it has not </a:t>
              </a:r>
            </a:p>
            <a:p>
              <a:pPr algn="l">
                <a:spcBef>
                  <a:spcPct val="0"/>
                </a:spcBef>
                <a:defRPr/>
              </a:pPr>
              <a:r>
                <a:rPr lang="en-GB" sz="2200" b="1">
                  <a:effectLst/>
                  <a:latin typeface="Arial" pitchFamily="34" charset="0"/>
                  <a:cs typeface="Times New Roman" pitchFamily="18" charset="0"/>
                </a:rPr>
                <a:t>yet been evaluated against the criteria</a:t>
              </a:r>
              <a:r>
                <a:rPr lang="en-GB" sz="2200">
                  <a:effectLst>
                    <a:outerShdw blurRad="38100" dist="38100" dir="2700000" algn="tl">
                      <a:srgbClr val="C0C0C0"/>
                    </a:outerShdw>
                  </a:effectLst>
                  <a:latin typeface="Trebuchet MS" pitchFamily="34" charset="0"/>
                  <a:cs typeface="Times New Roman" pitchFamily="18" charset="0"/>
                </a:rPr>
                <a:t>  </a:t>
              </a:r>
              <a:endParaRPr lang="en-US" sz="2200" b="1">
                <a:effectLst/>
                <a:latin typeface="Arial" pitchFamily="34" charset="0"/>
                <a:cs typeface="Times New Roman" pitchFamily="18" charset="0"/>
              </a:endParaRPr>
            </a:p>
          </p:txBody>
        </p:sp>
        <p:pic>
          <p:nvPicPr>
            <p:cNvPr id="17416" name="Picture 42" descr="nothreat"/>
            <p:cNvPicPr>
              <a:picLocks noChangeAspect="1" noChangeArrowheads="1"/>
            </p:cNvPicPr>
            <p:nvPr/>
          </p:nvPicPr>
          <p:blipFill>
            <a:blip r:embed="rId5"/>
            <a:srcRect/>
            <a:stretch>
              <a:fillRect/>
            </a:stretch>
          </p:blipFill>
          <p:spPr bwMode="auto">
            <a:xfrm>
              <a:off x="3648" y="3104"/>
              <a:ext cx="1416" cy="1104"/>
            </a:xfrm>
            <a:prstGeom prst="rect">
              <a:avLst/>
            </a:prstGeom>
            <a:noFill/>
            <a:ln w="9525">
              <a:noFill/>
              <a:miter lim="800000"/>
              <a:headEnd/>
              <a:tailEnd/>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1028"/>
          <p:cNvSpPr txBox="1">
            <a:spLocks noChangeArrowheads="1"/>
          </p:cNvSpPr>
          <p:nvPr/>
        </p:nvSpPr>
        <p:spPr bwMode="auto">
          <a:xfrm>
            <a:off x="457200" y="2463800"/>
            <a:ext cx="8305800" cy="2225675"/>
          </a:xfrm>
          <a:prstGeom prst="rect">
            <a:avLst/>
          </a:prstGeom>
          <a:noFill/>
          <a:ln w="50800">
            <a:noFill/>
            <a:miter lim="800000"/>
            <a:headEnd/>
            <a:tailEnd/>
          </a:ln>
        </p:spPr>
        <p:txBody>
          <a:bodyPr lIns="92075" tIns="46038" rIns="92075" bIns="46038">
            <a:spAutoFit/>
          </a:bodyPr>
          <a:lstStyle/>
          <a:p>
            <a:pPr algn="l" eaLnBrk="0" hangingPunct="0">
              <a:spcBef>
                <a:spcPct val="20000"/>
              </a:spcBef>
              <a:tabLst>
                <a:tab pos="457200" algn="l"/>
                <a:tab pos="1428750" algn="l"/>
                <a:tab pos="5943600" algn="l"/>
              </a:tabLst>
            </a:pPr>
            <a:r>
              <a:rPr lang="en-GB" sz="3500" b="1">
                <a:effectLst/>
                <a:latin typeface="Arial" pitchFamily="34" charset="0"/>
              </a:rPr>
              <a:t>Although DD and NE are not threatened categories, taxa classed as DD or NE </a:t>
            </a:r>
            <a:r>
              <a:rPr lang="en-GB" sz="3500" b="1">
                <a:solidFill>
                  <a:srgbClr val="990000"/>
                </a:solidFill>
                <a:effectLst/>
                <a:latin typeface="Arial" pitchFamily="34" charset="0"/>
              </a:rPr>
              <a:t>should NOT be treated as not threatened</a:t>
            </a:r>
            <a:endParaRPr lang="en-GB" sz="3500" b="1">
              <a:solidFill>
                <a:srgbClr val="336600"/>
              </a:solidFill>
              <a:effectLst/>
              <a:latin typeface="Arial" pitchFamily="34" charset="0"/>
            </a:endParaRPr>
          </a:p>
        </p:txBody>
      </p:sp>
      <p:sp>
        <p:nvSpPr>
          <p:cNvPr id="18435" name="Rectangle 1032"/>
          <p:cNvSpPr>
            <a:spLocks noChangeArrowheads="1"/>
          </p:cNvSpPr>
          <p:nvPr/>
        </p:nvSpPr>
        <p:spPr bwMode="auto">
          <a:xfrm>
            <a:off x="1181100" y="584200"/>
            <a:ext cx="4152900" cy="547688"/>
          </a:xfrm>
          <a:prstGeom prst="rect">
            <a:avLst/>
          </a:prstGeom>
          <a:solidFill>
            <a:srgbClr val="DDDDDD"/>
          </a:solidFill>
          <a:ln w="25400">
            <a:solidFill>
              <a:schemeClr val="tx1"/>
            </a:solidFill>
            <a:miter lim="800000"/>
            <a:headEnd/>
            <a:tailEnd/>
          </a:ln>
        </p:spPr>
        <p:txBody>
          <a:bodyPr lIns="92075" tIns="46038" rIns="92075" bIns="46038"/>
          <a:lstStyle/>
          <a:p>
            <a:pPr algn="l" eaLnBrk="0" hangingPunct="0"/>
            <a:r>
              <a:rPr lang="en-US" sz="2400" b="1">
                <a:effectLst/>
                <a:latin typeface="Arial" pitchFamily="34" charset="0"/>
              </a:rPr>
              <a:t>Data Deficient (DD)</a:t>
            </a:r>
          </a:p>
        </p:txBody>
      </p:sp>
      <p:sp>
        <p:nvSpPr>
          <p:cNvPr id="18436" name="Rectangle 1033"/>
          <p:cNvSpPr>
            <a:spLocks noChangeArrowheads="1"/>
          </p:cNvSpPr>
          <p:nvPr/>
        </p:nvSpPr>
        <p:spPr bwMode="auto">
          <a:xfrm>
            <a:off x="1181100" y="1219200"/>
            <a:ext cx="4149725" cy="547688"/>
          </a:xfrm>
          <a:prstGeom prst="rect">
            <a:avLst/>
          </a:prstGeom>
          <a:solidFill>
            <a:schemeClr val="bg1"/>
          </a:solidFill>
          <a:ln w="25400">
            <a:solidFill>
              <a:schemeClr val="tx1"/>
            </a:solidFill>
            <a:miter lim="800000"/>
            <a:headEnd/>
            <a:tailEnd/>
          </a:ln>
        </p:spPr>
        <p:txBody>
          <a:bodyPr lIns="92075" tIns="46038" rIns="92075" bIns="46038"/>
          <a:lstStyle/>
          <a:p>
            <a:pPr algn="l" eaLnBrk="0" hangingPunct="0"/>
            <a:r>
              <a:rPr lang="en-US" sz="2400" b="1">
                <a:effectLst/>
                <a:latin typeface="Arial" pitchFamily="34" charset="0"/>
              </a:rPr>
              <a:t>Not Evaluated  (NE)</a:t>
            </a:r>
          </a:p>
        </p:txBody>
      </p:sp>
      <p:pic>
        <p:nvPicPr>
          <p:cNvPr id="18437" name="Picture 1034" descr="Redlist_en_front_cover"/>
          <p:cNvPicPr>
            <a:picLocks noChangeAspect="1" noChangeArrowheads="1"/>
          </p:cNvPicPr>
          <p:nvPr/>
        </p:nvPicPr>
        <p:blipFill>
          <a:blip r:embed="rId3"/>
          <a:srcRect/>
          <a:stretch>
            <a:fillRect/>
          </a:stretch>
        </p:blipFill>
        <p:spPr bwMode="gray">
          <a:xfrm>
            <a:off x="127000" y="114300"/>
            <a:ext cx="814388" cy="1143000"/>
          </a:xfrm>
          <a:prstGeom prst="rect">
            <a:avLst/>
          </a:prstGeom>
          <a:noFill/>
          <a:ln w="9525">
            <a:solidFill>
              <a:schemeClr val="tx2"/>
            </a:solidFill>
            <a:miter lim="800000"/>
            <a:headEnd/>
            <a:tailEnd/>
          </a:ln>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gray">
          <a:xfrm>
            <a:off x="0" y="1041400"/>
            <a:ext cx="9144000" cy="1371600"/>
          </a:xfrm>
          <a:prstGeom prst="rect">
            <a:avLst/>
          </a:prstGeom>
          <a:noFill/>
          <a:ln w="9525">
            <a:noFill/>
            <a:miter lim="800000"/>
            <a:headEnd/>
            <a:tailEnd/>
          </a:ln>
        </p:spPr>
        <p:txBody>
          <a:bodyPr/>
          <a:lstStyle/>
          <a:p>
            <a:pPr>
              <a:spcBef>
                <a:spcPct val="0"/>
              </a:spcBef>
            </a:pPr>
            <a:r>
              <a:rPr lang="en-US" sz="4400" b="1">
                <a:solidFill>
                  <a:srgbClr val="A00000"/>
                </a:solidFill>
                <a:effectLst/>
                <a:latin typeface="Arial" pitchFamily="34" charset="0"/>
              </a:rPr>
              <a:t>Key terms used in the IUCN Red List criteria</a:t>
            </a:r>
          </a:p>
        </p:txBody>
      </p:sp>
      <p:sp>
        <p:nvSpPr>
          <p:cNvPr id="126979" name="Text Box 3"/>
          <p:cNvSpPr txBox="1">
            <a:spLocks noChangeArrowheads="1"/>
          </p:cNvSpPr>
          <p:nvPr/>
        </p:nvSpPr>
        <p:spPr bwMode="gray">
          <a:xfrm>
            <a:off x="1771650" y="2781300"/>
            <a:ext cx="6191250" cy="457200"/>
          </a:xfrm>
          <a:prstGeom prst="rect">
            <a:avLst/>
          </a:prstGeom>
          <a:solidFill>
            <a:srgbClr val="800000"/>
          </a:solidFill>
          <a:ln w="9525">
            <a:solidFill>
              <a:srgbClr val="6000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Population and Population Size</a:t>
            </a:r>
            <a:endParaRPr lang="en-US" sz="2300" b="1">
              <a:effectLst/>
              <a:latin typeface="Arial" pitchFamily="34" charset="0"/>
            </a:endParaRPr>
          </a:p>
        </p:txBody>
      </p:sp>
      <p:sp>
        <p:nvSpPr>
          <p:cNvPr id="126980" name="Text Box 4"/>
          <p:cNvSpPr txBox="1">
            <a:spLocks noChangeArrowheads="1"/>
          </p:cNvSpPr>
          <p:nvPr/>
        </p:nvSpPr>
        <p:spPr bwMode="gray">
          <a:xfrm>
            <a:off x="1771650" y="3276600"/>
            <a:ext cx="6191250" cy="457200"/>
          </a:xfrm>
          <a:prstGeom prst="rect">
            <a:avLst/>
          </a:prstGeom>
          <a:solidFill>
            <a:srgbClr val="993300"/>
          </a:solidFill>
          <a:ln w="9525">
            <a:solidFill>
              <a:srgbClr val="7E2A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Subpopulations</a:t>
            </a:r>
            <a:endParaRPr lang="en-US" sz="2300" b="1">
              <a:effectLst/>
              <a:latin typeface="Arial" pitchFamily="34" charset="0"/>
            </a:endParaRPr>
          </a:p>
        </p:txBody>
      </p:sp>
      <p:sp>
        <p:nvSpPr>
          <p:cNvPr id="126981" name="Text Box 5"/>
          <p:cNvSpPr txBox="1">
            <a:spLocks noChangeArrowheads="1"/>
          </p:cNvSpPr>
          <p:nvPr/>
        </p:nvSpPr>
        <p:spPr bwMode="gray">
          <a:xfrm>
            <a:off x="1771650" y="3771900"/>
            <a:ext cx="6191250" cy="457200"/>
          </a:xfrm>
          <a:prstGeom prst="rect">
            <a:avLst/>
          </a:prstGeom>
          <a:solidFill>
            <a:srgbClr val="FF6600"/>
          </a:solidFill>
          <a:ln w="9525">
            <a:solidFill>
              <a:srgbClr val="E45C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Mature Individuals</a:t>
            </a:r>
            <a:endParaRPr lang="en-US" sz="2300" b="1">
              <a:effectLst/>
              <a:latin typeface="Arial" pitchFamily="34" charset="0"/>
            </a:endParaRPr>
          </a:p>
        </p:txBody>
      </p:sp>
      <p:sp>
        <p:nvSpPr>
          <p:cNvPr id="126982" name="Text Box 6"/>
          <p:cNvSpPr txBox="1">
            <a:spLocks noChangeArrowheads="1"/>
          </p:cNvSpPr>
          <p:nvPr/>
        </p:nvSpPr>
        <p:spPr bwMode="gray">
          <a:xfrm>
            <a:off x="1771650" y="4267200"/>
            <a:ext cx="6191250" cy="457200"/>
          </a:xfrm>
          <a:prstGeom prst="rect">
            <a:avLst/>
          </a:prstGeom>
          <a:solidFill>
            <a:srgbClr val="808000"/>
          </a:solidFill>
          <a:ln w="9525">
            <a:solidFill>
              <a:srgbClr val="716E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Generation Length</a:t>
            </a:r>
            <a:endParaRPr lang="en-US" sz="2300" b="1">
              <a:effectLst/>
              <a:latin typeface="Arial" pitchFamily="34" charset="0"/>
            </a:endParaRPr>
          </a:p>
        </p:txBody>
      </p:sp>
      <p:sp>
        <p:nvSpPr>
          <p:cNvPr id="126983" name="Text Box 7"/>
          <p:cNvSpPr txBox="1">
            <a:spLocks noChangeArrowheads="1"/>
          </p:cNvSpPr>
          <p:nvPr/>
        </p:nvSpPr>
        <p:spPr bwMode="gray">
          <a:xfrm>
            <a:off x="1771650" y="4762500"/>
            <a:ext cx="6191250" cy="457200"/>
          </a:xfrm>
          <a:prstGeom prst="rect">
            <a:avLst/>
          </a:prstGeom>
          <a:solidFill>
            <a:srgbClr val="008000"/>
          </a:solidFill>
          <a:ln w="9525">
            <a:solidFill>
              <a:srgbClr val="0072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Reduction</a:t>
            </a:r>
            <a:endParaRPr lang="en-US" sz="2300" b="1">
              <a:effectLst/>
              <a:latin typeface="Arial" pitchFamily="34" charset="0"/>
            </a:endParaRPr>
          </a:p>
        </p:txBody>
      </p:sp>
      <p:sp>
        <p:nvSpPr>
          <p:cNvPr id="126984" name="Text Box 8"/>
          <p:cNvSpPr txBox="1">
            <a:spLocks noChangeArrowheads="1"/>
          </p:cNvSpPr>
          <p:nvPr/>
        </p:nvSpPr>
        <p:spPr bwMode="gray">
          <a:xfrm>
            <a:off x="1771650" y="5257800"/>
            <a:ext cx="6191250" cy="457200"/>
          </a:xfrm>
          <a:prstGeom prst="rect">
            <a:avLst/>
          </a:prstGeom>
          <a:solidFill>
            <a:srgbClr val="003300"/>
          </a:solidFill>
          <a:ln w="9525">
            <a:solidFill>
              <a:srgbClr val="001E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Continuing Decline</a:t>
            </a:r>
            <a:endParaRPr lang="en-US" sz="2300" b="1">
              <a:effectLst/>
              <a:latin typeface="Arial" pitchFamily="34"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ext Box 2"/>
          <p:cNvSpPr txBox="1">
            <a:spLocks noChangeArrowheads="1"/>
          </p:cNvSpPr>
          <p:nvPr/>
        </p:nvSpPr>
        <p:spPr bwMode="gray">
          <a:xfrm>
            <a:off x="1809750" y="2638425"/>
            <a:ext cx="6191250" cy="457200"/>
          </a:xfrm>
          <a:prstGeom prst="rect">
            <a:avLst/>
          </a:prstGeom>
          <a:solidFill>
            <a:srgbClr val="008080"/>
          </a:solidFill>
          <a:ln w="9525">
            <a:solidFill>
              <a:srgbClr val="00716E"/>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Extreme Fluctuations</a:t>
            </a:r>
            <a:endParaRPr lang="en-US" sz="2300" b="1">
              <a:effectLst/>
              <a:latin typeface="Arial" pitchFamily="34" charset="0"/>
            </a:endParaRPr>
          </a:p>
        </p:txBody>
      </p:sp>
      <p:sp>
        <p:nvSpPr>
          <p:cNvPr id="128003" name="Text Box 3"/>
          <p:cNvSpPr txBox="1">
            <a:spLocks noChangeArrowheads="1"/>
          </p:cNvSpPr>
          <p:nvPr/>
        </p:nvSpPr>
        <p:spPr bwMode="gray">
          <a:xfrm>
            <a:off x="1809750" y="3155950"/>
            <a:ext cx="6191250" cy="457200"/>
          </a:xfrm>
          <a:prstGeom prst="rect">
            <a:avLst/>
          </a:prstGeom>
          <a:solidFill>
            <a:srgbClr val="003366"/>
          </a:solidFill>
          <a:ln w="9525">
            <a:solidFill>
              <a:srgbClr val="00285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Severely Fragmented</a:t>
            </a:r>
            <a:endParaRPr lang="en-US" sz="2300" b="1">
              <a:effectLst/>
              <a:latin typeface="Arial" pitchFamily="34" charset="0"/>
            </a:endParaRPr>
          </a:p>
        </p:txBody>
      </p:sp>
      <p:sp>
        <p:nvSpPr>
          <p:cNvPr id="128004" name="Text Box 4"/>
          <p:cNvSpPr txBox="1">
            <a:spLocks noChangeArrowheads="1"/>
          </p:cNvSpPr>
          <p:nvPr/>
        </p:nvSpPr>
        <p:spPr bwMode="gray">
          <a:xfrm>
            <a:off x="1809750" y="3651250"/>
            <a:ext cx="6191250" cy="457200"/>
          </a:xfrm>
          <a:prstGeom prst="rect">
            <a:avLst/>
          </a:prstGeom>
          <a:solidFill>
            <a:srgbClr val="000080"/>
          </a:solidFill>
          <a:ln w="9525">
            <a:solidFill>
              <a:srgbClr val="00005C"/>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Extent of Occurrence</a:t>
            </a:r>
            <a:endParaRPr lang="en-US" sz="2300" b="1">
              <a:effectLst/>
              <a:latin typeface="Arial" pitchFamily="34" charset="0"/>
            </a:endParaRPr>
          </a:p>
        </p:txBody>
      </p:sp>
      <p:sp>
        <p:nvSpPr>
          <p:cNvPr id="128005" name="Text Box 5"/>
          <p:cNvSpPr txBox="1">
            <a:spLocks noChangeArrowheads="1"/>
          </p:cNvSpPr>
          <p:nvPr/>
        </p:nvSpPr>
        <p:spPr bwMode="gray">
          <a:xfrm>
            <a:off x="1809750" y="4146550"/>
            <a:ext cx="6191250" cy="457200"/>
          </a:xfrm>
          <a:prstGeom prst="rect">
            <a:avLst/>
          </a:prstGeom>
          <a:solidFill>
            <a:srgbClr val="333399"/>
          </a:solidFill>
          <a:ln w="9525">
            <a:solidFill>
              <a:srgbClr val="2A2A7E"/>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Area of Occupancy</a:t>
            </a:r>
            <a:endParaRPr lang="en-US" sz="2300" b="1">
              <a:effectLst/>
              <a:latin typeface="Arial" pitchFamily="34" charset="0"/>
            </a:endParaRPr>
          </a:p>
        </p:txBody>
      </p:sp>
      <p:sp>
        <p:nvSpPr>
          <p:cNvPr id="128010" name="Text Box 10"/>
          <p:cNvSpPr txBox="1">
            <a:spLocks noChangeArrowheads="1"/>
          </p:cNvSpPr>
          <p:nvPr/>
        </p:nvSpPr>
        <p:spPr bwMode="gray">
          <a:xfrm>
            <a:off x="1809750" y="4660900"/>
            <a:ext cx="6210300" cy="457200"/>
          </a:xfrm>
          <a:prstGeom prst="rect">
            <a:avLst/>
          </a:prstGeom>
          <a:solidFill>
            <a:srgbClr val="800080"/>
          </a:solidFill>
          <a:ln w="9525">
            <a:solidFill>
              <a:srgbClr val="620062"/>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Location</a:t>
            </a:r>
            <a:endParaRPr lang="en-US" sz="2300" b="1">
              <a:effectLst/>
              <a:latin typeface="Arial" pitchFamily="34" charset="0"/>
            </a:endParaRPr>
          </a:p>
        </p:txBody>
      </p:sp>
      <p:sp>
        <p:nvSpPr>
          <p:cNvPr id="128014" name="Text Box 14"/>
          <p:cNvSpPr txBox="1">
            <a:spLocks noChangeArrowheads="1"/>
          </p:cNvSpPr>
          <p:nvPr/>
        </p:nvSpPr>
        <p:spPr bwMode="gray">
          <a:xfrm>
            <a:off x="1809750" y="5175250"/>
            <a:ext cx="6210300" cy="457200"/>
          </a:xfrm>
          <a:prstGeom prst="rect">
            <a:avLst/>
          </a:prstGeom>
          <a:solidFill>
            <a:srgbClr val="FF0000"/>
          </a:solidFill>
          <a:ln w="9525">
            <a:solidFill>
              <a:srgbClr val="E40000"/>
            </a:solidFill>
            <a:miter lim="800000"/>
            <a:headEnd/>
            <a:tailEnd/>
          </a:ln>
          <a:effectLst/>
        </p:spPr>
        <p:txBody>
          <a:bodyPr/>
          <a:lstStyle/>
          <a:p>
            <a:pPr marL="457200" algn="l" eaLnBrk="0" hangingPunct="0">
              <a:defRPr/>
            </a:pPr>
            <a:r>
              <a:rPr lang="en-US" sz="2500" b="1">
                <a:solidFill>
                  <a:schemeClr val="bg1"/>
                </a:solidFill>
                <a:effectLst>
                  <a:outerShdw blurRad="38100" dist="38100" dir="2700000" algn="tl">
                    <a:srgbClr val="000000"/>
                  </a:outerShdw>
                </a:effectLst>
                <a:latin typeface="Arial" pitchFamily="34" charset="0"/>
              </a:rPr>
              <a:t>Quantitative Analysis</a:t>
            </a:r>
            <a:endParaRPr lang="en-US" sz="2300" b="1">
              <a:effectLst/>
              <a:latin typeface="Arial" pitchFamily="34" charset="0"/>
            </a:endParaRPr>
          </a:p>
        </p:txBody>
      </p:sp>
      <p:sp>
        <p:nvSpPr>
          <p:cNvPr id="28680" name="Rectangle 17"/>
          <p:cNvSpPr>
            <a:spLocks noChangeArrowheads="1"/>
          </p:cNvSpPr>
          <p:nvPr/>
        </p:nvSpPr>
        <p:spPr bwMode="gray">
          <a:xfrm>
            <a:off x="0" y="1041400"/>
            <a:ext cx="9144000" cy="1371600"/>
          </a:xfrm>
          <a:prstGeom prst="rect">
            <a:avLst/>
          </a:prstGeom>
          <a:noFill/>
          <a:ln w="9525">
            <a:noFill/>
            <a:miter lim="800000"/>
            <a:headEnd/>
            <a:tailEnd/>
          </a:ln>
        </p:spPr>
        <p:txBody>
          <a:bodyPr/>
          <a:lstStyle/>
          <a:p>
            <a:pPr>
              <a:spcBef>
                <a:spcPct val="0"/>
              </a:spcBef>
            </a:pPr>
            <a:r>
              <a:rPr lang="en-US" sz="4400" b="1">
                <a:solidFill>
                  <a:srgbClr val="A00000"/>
                </a:solidFill>
                <a:effectLst/>
                <a:latin typeface="Arial" pitchFamily="34" charset="0"/>
              </a:rPr>
              <a:t>Key terms used in the IUCN Red List criteria</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TotalTime>
  <Words>4042</Words>
  <Application>Microsoft Office PowerPoint</Application>
  <PresentationFormat>On-screen Show (4:3)</PresentationFormat>
  <Paragraphs>203</Paragraphs>
  <Slides>16</Slides>
  <Notes>14</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Biodiversity and Conservation (Bot-21205)</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Karachi Computer</dc:creator>
  <cp:lastModifiedBy>win 7</cp:lastModifiedBy>
  <cp:revision>12</cp:revision>
  <dcterms:created xsi:type="dcterms:W3CDTF">2006-08-16T00:00:00Z</dcterms:created>
  <dcterms:modified xsi:type="dcterms:W3CDTF">2020-04-05T06:53:08Z</dcterms:modified>
</cp:coreProperties>
</file>